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drawings/drawing2.xml" ContentType="application/vnd.openxmlformats-officedocument.drawingml.chartshapes+xml"/>
  <Override PartName="/ppt/charts/chart21.xml" ContentType="application/vnd.openxmlformats-officedocument.drawingml.chart+xml"/>
  <Override PartName="/ppt/drawings/drawing3.xml" ContentType="application/vnd.openxmlformats-officedocument.drawingml.chartshapes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614" r:id="rId2"/>
    <p:sldId id="615" r:id="rId3"/>
    <p:sldId id="616" r:id="rId4"/>
    <p:sldId id="617" r:id="rId5"/>
    <p:sldId id="618" r:id="rId6"/>
    <p:sldId id="619" r:id="rId7"/>
    <p:sldId id="620" r:id="rId8"/>
    <p:sldId id="621" r:id="rId9"/>
    <p:sldId id="622" r:id="rId10"/>
    <p:sldId id="623" r:id="rId11"/>
    <p:sldId id="624" r:id="rId12"/>
    <p:sldId id="625" r:id="rId13"/>
    <p:sldId id="626" r:id="rId14"/>
    <p:sldId id="627" r:id="rId15"/>
    <p:sldId id="628" r:id="rId16"/>
    <p:sldId id="629" r:id="rId17"/>
    <p:sldId id="630" r:id="rId18"/>
    <p:sldId id="631" r:id="rId19"/>
    <p:sldId id="632" r:id="rId20"/>
    <p:sldId id="633" r:id="rId21"/>
    <p:sldId id="634" r:id="rId22"/>
    <p:sldId id="635" r:id="rId23"/>
    <p:sldId id="636" r:id="rId24"/>
    <p:sldId id="637" r:id="rId25"/>
    <p:sldId id="638" r:id="rId26"/>
    <p:sldId id="639" r:id="rId27"/>
    <p:sldId id="640" r:id="rId28"/>
    <p:sldId id="641" r:id="rId29"/>
    <p:sldId id="642" r:id="rId30"/>
    <p:sldId id="643" r:id="rId31"/>
    <p:sldId id="644" r:id="rId32"/>
    <p:sldId id="645" r:id="rId33"/>
    <p:sldId id="646" r:id="rId34"/>
    <p:sldId id="647" r:id="rId35"/>
    <p:sldId id="648" r:id="rId36"/>
    <p:sldId id="649" r:id="rId37"/>
    <p:sldId id="650" r:id="rId38"/>
    <p:sldId id="651" r:id="rId39"/>
    <p:sldId id="652" r:id="rId40"/>
    <p:sldId id="653" r:id="rId41"/>
    <p:sldId id="654" r:id="rId42"/>
    <p:sldId id="655" r:id="rId43"/>
    <p:sldId id="656" r:id="rId44"/>
    <p:sldId id="657" r:id="rId45"/>
    <p:sldId id="658" r:id="rId46"/>
    <p:sldId id="659" r:id="rId47"/>
    <p:sldId id="660" r:id="rId48"/>
    <p:sldId id="661" r:id="rId49"/>
    <p:sldId id="662" r:id="rId50"/>
    <p:sldId id="663" r:id="rId51"/>
    <p:sldId id="664" r:id="rId52"/>
    <p:sldId id="665" r:id="rId53"/>
    <p:sldId id="666" r:id="rId54"/>
    <p:sldId id="667" r:id="rId55"/>
    <p:sldId id="668" r:id="rId56"/>
    <p:sldId id="669" r:id="rId57"/>
    <p:sldId id="670" r:id="rId58"/>
    <p:sldId id="671" r:id="rId59"/>
    <p:sldId id="672" r:id="rId60"/>
    <p:sldId id="673" r:id="rId61"/>
    <p:sldId id="674" r:id="rId62"/>
    <p:sldId id="677" r:id="rId63"/>
  </p:sldIdLst>
  <p:sldSz cx="9906000" cy="6858000" type="A4"/>
  <p:notesSz cx="6797675" cy="9926638"/>
  <p:embeddedFontLst>
    <p:embeddedFont>
      <p:font typeface="조선일보명조" panose="020B0600000101010101" charset="-127"/>
      <p:regular r:id="rId66"/>
    </p:embeddedFont>
    <p:embeddedFont>
      <p:font typeface="맑은 고딕" panose="020B0503020000020004" pitchFamily="50" charset="-127"/>
      <p:regular r:id="rId67"/>
      <p:bold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Trebuchet MS" panose="020B0603020202020204" pitchFamily="34" charset="0"/>
      <p:regular r:id="rId73"/>
      <p:bold r:id="rId74"/>
      <p:italic r:id="rId75"/>
      <p:boldItalic r:id="rId76"/>
    </p:embeddedFont>
    <p:embeddedFont>
      <p:font typeface="나눔고딕" panose="020D0604000000000000" pitchFamily="50" charset="-127"/>
      <p:regular r:id="rId77"/>
      <p:bold r:id="rId78"/>
    </p:embeddedFont>
    <p:embeddedFont>
      <p:font typeface="Tahoma" panose="020B0604030504040204" pitchFamily="34" charset="0"/>
      <p:regular r:id="rId79"/>
      <p:bold r:id="rId80"/>
    </p:embeddedFont>
    <p:embeddedFont>
      <p:font typeface="나눔스퀘어 ExtraBold" panose="020B0600000101010101" pitchFamily="50" charset="-127"/>
      <p:bold r:id="rId8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8" orient="horz" pos="1162" userDrawn="1">
          <p15:clr>
            <a:srgbClr val="A4A3A4"/>
          </p15:clr>
        </p15:guide>
        <p15:guide id="12" pos="6023" userDrawn="1">
          <p15:clr>
            <a:srgbClr val="A4A3A4"/>
          </p15:clr>
        </p15:guide>
        <p15:guide id="37" pos="3120">
          <p15:clr>
            <a:srgbClr val="A4A3A4"/>
          </p15:clr>
        </p15:guide>
        <p15:guide id="40" pos="217" userDrawn="1">
          <p15:clr>
            <a:srgbClr val="A4A3A4"/>
          </p15:clr>
        </p15:guide>
        <p15:guide id="49" orient="horz" pos="4110" userDrawn="1">
          <p15:clr>
            <a:srgbClr val="A4A3A4"/>
          </p15:clr>
        </p15:guide>
        <p15:guide id="50" orient="horz" pos="61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orient="horz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C91"/>
    <a:srgbClr val="1678A7"/>
    <a:srgbClr val="6DABA7"/>
    <a:srgbClr val="94C2BF"/>
    <a:srgbClr val="56B3C7"/>
    <a:srgbClr val="557FA1"/>
    <a:srgbClr val="AFD1CF"/>
    <a:srgbClr val="6FB9C5"/>
    <a:srgbClr val="6E7786"/>
    <a:srgbClr val="D0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15" autoAdjust="0"/>
    <p:restoredTop sz="96060" autoAdjust="0"/>
  </p:normalViewPr>
  <p:slideViewPr>
    <p:cSldViewPr showGuides="1">
      <p:cViewPr varScale="1">
        <p:scale>
          <a:sx n="116" d="100"/>
          <a:sy n="116" d="100"/>
        </p:scale>
        <p:origin x="1662" y="108"/>
      </p:cViewPr>
      <p:guideLst>
        <p:guide orient="horz" pos="1162"/>
        <p:guide pos="6023"/>
        <p:guide pos="3120"/>
        <p:guide pos="217"/>
        <p:guide orient="horz" pos="4110"/>
        <p:guide orient="horz" pos="618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9" d="100"/>
          <a:sy n="59" d="100"/>
        </p:scale>
        <p:origin x="-3444" y="-96"/>
      </p:cViewPr>
      <p:guideLst>
        <p:guide orient="horz" pos="3126"/>
        <p:guide pos="2141"/>
        <p:guide orient="horz" pos="3128"/>
        <p:guide orient="horz" pos="3127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font" Target="fonts/font3.fntdata"/><Relationship Id="rId76" Type="http://schemas.openxmlformats.org/officeDocument/2006/relationships/font" Target="fonts/font11.fntdata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1.fntdata"/><Relationship Id="rId74" Type="http://schemas.openxmlformats.org/officeDocument/2006/relationships/font" Target="fonts/font9.fntdata"/><Relationship Id="rId79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4.fntdata"/><Relationship Id="rId77" Type="http://schemas.openxmlformats.org/officeDocument/2006/relationships/font" Target="fonts/font12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7.fntdata"/><Relationship Id="rId80" Type="http://schemas.openxmlformats.org/officeDocument/2006/relationships/font" Target="fonts/font15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5.fntdata"/><Relationship Id="rId75" Type="http://schemas.openxmlformats.org/officeDocument/2006/relationships/font" Target="fonts/font10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73" Type="http://schemas.openxmlformats.org/officeDocument/2006/relationships/font" Target="fonts/font8.fntdata"/><Relationship Id="rId78" Type="http://schemas.openxmlformats.org/officeDocument/2006/relationships/font" Target="fonts/font13.fntdata"/><Relationship Id="rId81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____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____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____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EA9-48E1-8794-6AEF5486979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EA9-48E1-8794-6AEF5486979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EA9-48E1-8794-6AEF5486979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EA9-48E1-8794-6AEF5486979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EA9-48E1-8794-6AEF5486979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60대 이상</c:v>
                </c:pt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####.0</c:formatCode>
                <c:ptCount val="1"/>
                <c:pt idx="0">
                  <c:v>5.6603773584905666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EA9-48E1-8794-6AEF5486979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50대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####.0</c:formatCode>
                <c:ptCount val="1"/>
                <c:pt idx="0">
                  <c:v>20.754716981132077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EA9-48E1-8794-6AEF54869790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40대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####.0</c:formatCode>
                <c:ptCount val="1"/>
                <c:pt idx="0">
                  <c:v>30.188679245283019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EA9-48E1-8794-6AEF54869790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30대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####.0</c:formatCode>
                <c:ptCount val="1"/>
                <c:pt idx="0">
                  <c:v>33.018867924528301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EA9-48E1-8794-6AEF54869790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20대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####.0</c:formatCode>
                <c:ptCount val="1"/>
                <c:pt idx="0">
                  <c:v>10.377358490566039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EA9-48E1-8794-6AEF548697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-2123555768"/>
        <c:axId val="-2123556160"/>
      </c:barChart>
      <c:catAx>
        <c:axId val="-212355576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556160"/>
        <c:crosses val="autoZero"/>
        <c:auto val="1"/>
        <c:lblAlgn val="ctr"/>
        <c:lblOffset val="100"/>
        <c:noMultiLvlLbl val="0"/>
      </c:catAx>
      <c:valAx>
        <c:axId val="-2123556160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-2123555768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3000839424277788"/>
          <c:y val="4.9741209038344954E-2"/>
          <c:w val="0.36380304532598617"/>
          <c:h val="0.900517038701308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245411966712851"/>
          <c:w val="0.89418425256434075"/>
          <c:h val="0.70942359511403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spc="-50" baseline="0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Sheet1!$B$1:$AB$1</c:f>
              <c:strCache>
                <c:ptCount val="27"/>
                <c:pt idx="0">
                  <c:v>전체</c:v>
                </c:pt>
                <c:pt idx="1">
                  <c:v>남자</c:v>
                </c:pt>
                <c:pt idx="2">
                  <c:v>여자</c:v>
                </c:pt>
                <c:pt idx="3">
                  <c:v>20대</c:v>
                </c:pt>
                <c:pt idx="4">
                  <c:v>30대</c:v>
                </c:pt>
                <c:pt idx="5">
                  <c:v>40대</c:v>
                </c:pt>
                <c:pt idx="6">
                  <c:v>50대</c:v>
                </c:pt>
                <c:pt idx="7">
                  <c:v>60대 이상</c:v>
                </c:pt>
                <c:pt idx="8">
                  <c:v>2년 이하</c:v>
                </c:pt>
                <c:pt idx="9">
                  <c:v>3~4년</c:v>
                </c:pt>
                <c:pt idx="10">
                  <c:v>5~6년</c:v>
                </c:pt>
                <c:pt idx="11">
                  <c:v>7~8년</c:v>
                </c:pt>
                <c:pt idx="12">
                  <c:v>9~10년</c:v>
                </c:pt>
                <c:pt idx="13">
                  <c:v>11년 이상</c:v>
                </c:pt>
                <c:pt idx="14">
                  <c:v>경영층/임원</c:v>
                </c:pt>
                <c:pt idx="15">
                  <c:v>부장급</c:v>
                </c:pt>
                <c:pt idx="16">
                  <c:v>차장급</c:v>
                </c:pt>
                <c:pt idx="17">
                  <c:v>과장급</c:v>
                </c:pt>
                <c:pt idx="18">
                  <c:v>대리급(계장/주임급)</c:v>
                </c:pt>
                <c:pt idx="19">
                  <c:v>사원</c:v>
                </c:pt>
                <c:pt idx="20">
                  <c:v>50인 미만</c:v>
                </c:pt>
                <c:pt idx="21">
                  <c:v>50인~100인 미만</c:v>
                </c:pt>
                <c:pt idx="22">
                  <c:v>100인~200인 미만</c:v>
                </c:pt>
                <c:pt idx="23">
                  <c:v>200인~300인 미만</c:v>
                </c:pt>
                <c:pt idx="24">
                  <c:v>300인~500인 미만</c:v>
                </c:pt>
                <c:pt idx="25">
                  <c:v>500인~1,000인 미만</c:v>
                </c:pt>
                <c:pt idx="26">
                  <c:v>1,000인 이상</c:v>
                </c:pt>
              </c:strCache>
            </c:strRef>
          </c:cat>
          <c:val>
            <c:numRef>
              <c:f>Sheet1!$B$2:$AB$2</c:f>
              <c:numCache>
                <c:formatCode>###0.0</c:formatCode>
                <c:ptCount val="27"/>
                <c:pt idx="0">
                  <c:v>69.26475688020831</c:v>
                </c:pt>
                <c:pt idx="1">
                  <c:v>67.920321184210522</c:v>
                </c:pt>
                <c:pt idx="2">
                  <c:v>70.481151081349196</c:v>
                </c:pt>
                <c:pt idx="3">
                  <c:v>73.084797214912285</c:v>
                </c:pt>
                <c:pt idx="4">
                  <c:v>70.419150267857134</c:v>
                </c:pt>
                <c:pt idx="5">
                  <c:v>62.616953377192978</c:v>
                </c:pt>
                <c:pt idx="6">
                  <c:v>73.368054270833326</c:v>
                </c:pt>
                <c:pt idx="7">
                  <c:v>55.347215208333338</c:v>
                </c:pt>
                <c:pt idx="8">
                  <c:v>73.661269259259257</c:v>
                </c:pt>
                <c:pt idx="9">
                  <c:v>71.212961527777765</c:v>
                </c:pt>
                <c:pt idx="10">
                  <c:v>64.288203750000008</c:v>
                </c:pt>
                <c:pt idx="11">
                  <c:v>72.847216583333335</c:v>
                </c:pt>
                <c:pt idx="12">
                  <c:v>69.108807013888892</c:v>
                </c:pt>
                <c:pt idx="13">
                  <c:v>66.210311636904748</c:v>
                </c:pt>
                <c:pt idx="14" formatCode="0.0">
                  <c:v>64.745364843749996</c:v>
                </c:pt>
                <c:pt idx="15" formatCode="0.0">
                  <c:v>76.520830625000002</c:v>
                </c:pt>
                <c:pt idx="16" formatCode="0.0">
                  <c:v>74.583333541666661</c:v>
                </c:pt>
                <c:pt idx="17" formatCode="0.0">
                  <c:v>68.750005492424236</c:v>
                </c:pt>
                <c:pt idx="18" formatCode="0.0">
                  <c:v>66.207270544871804</c:v>
                </c:pt>
                <c:pt idx="19" formatCode="0.0">
                  <c:v>79.292536328124996</c:v>
                </c:pt>
                <c:pt idx="20" formatCode="0.0">
                  <c:v>70.59523488095239</c:v>
                </c:pt>
                <c:pt idx="21" formatCode="0.0">
                  <c:v>63.732644479166673</c:v>
                </c:pt>
                <c:pt idx="22" formatCode="0.0">
                  <c:v>65.236122249999994</c:v>
                </c:pt>
                <c:pt idx="23" formatCode="0.0">
                  <c:v>71.059041250000007</c:v>
                </c:pt>
                <c:pt idx="24" formatCode="0.0">
                  <c:v>59.079855000000009</c:v>
                </c:pt>
                <c:pt idx="25" formatCode="0.0">
                  <c:v>82.986125625</c:v>
                </c:pt>
                <c:pt idx="26" formatCode="0.0">
                  <c:v>65.277793750000001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847-4C9C-82D0-581F7155A59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8"/>
              <c:layout>
                <c:manualLayout>
                  <c:x val="0"/>
                  <c:y val="1.351580629531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7F8-40E0-97EB-BE0C71C5B5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7"/>
              <c:layout>
                <c:manualLayout>
                  <c:x val="1.3662570441577504E-3"/>
                  <c:y val="2.6470253223736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7F8-40E0-97EB-BE0C71C5B5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1.3662570441576503E-3"/>
                  <c:y val="1.78339552714568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7F8-40E0-97EB-BE0C71C5B5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1.0019102582295509E-16"/>
                  <c:y val="1.35158062953171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7F8-40E0-97EB-BE0C71C5B5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spc="-50" baseline="0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Sheet1!$B$1:$AB$1</c:f>
              <c:strCache>
                <c:ptCount val="27"/>
                <c:pt idx="0">
                  <c:v>전체</c:v>
                </c:pt>
                <c:pt idx="1">
                  <c:v>남자</c:v>
                </c:pt>
                <c:pt idx="2">
                  <c:v>여자</c:v>
                </c:pt>
                <c:pt idx="3">
                  <c:v>20대</c:v>
                </c:pt>
                <c:pt idx="4">
                  <c:v>30대</c:v>
                </c:pt>
                <c:pt idx="5">
                  <c:v>40대</c:v>
                </c:pt>
                <c:pt idx="6">
                  <c:v>50대</c:v>
                </c:pt>
                <c:pt idx="7">
                  <c:v>60대 이상</c:v>
                </c:pt>
                <c:pt idx="8">
                  <c:v>2년 이하</c:v>
                </c:pt>
                <c:pt idx="9">
                  <c:v>3~4년</c:v>
                </c:pt>
                <c:pt idx="10">
                  <c:v>5~6년</c:v>
                </c:pt>
                <c:pt idx="11">
                  <c:v>7~8년</c:v>
                </c:pt>
                <c:pt idx="12">
                  <c:v>9~10년</c:v>
                </c:pt>
                <c:pt idx="13">
                  <c:v>11년 이상</c:v>
                </c:pt>
                <c:pt idx="14">
                  <c:v>경영층/임원</c:v>
                </c:pt>
                <c:pt idx="15">
                  <c:v>부장급</c:v>
                </c:pt>
                <c:pt idx="16">
                  <c:v>차장급</c:v>
                </c:pt>
                <c:pt idx="17">
                  <c:v>과장급</c:v>
                </c:pt>
                <c:pt idx="18">
                  <c:v>대리급(계장/주임급)</c:v>
                </c:pt>
                <c:pt idx="19">
                  <c:v>사원</c:v>
                </c:pt>
                <c:pt idx="20">
                  <c:v>50인 미만</c:v>
                </c:pt>
                <c:pt idx="21">
                  <c:v>50인~100인 미만</c:v>
                </c:pt>
                <c:pt idx="22">
                  <c:v>100인~200인 미만</c:v>
                </c:pt>
                <c:pt idx="23">
                  <c:v>200인~300인 미만</c:v>
                </c:pt>
                <c:pt idx="24">
                  <c:v>300인~500인 미만</c:v>
                </c:pt>
                <c:pt idx="25">
                  <c:v>500인~1,000인 미만</c:v>
                </c:pt>
                <c:pt idx="26">
                  <c:v>1,000인 이상</c:v>
                </c:pt>
              </c:strCache>
            </c:strRef>
          </c:cat>
          <c:val>
            <c:numRef>
              <c:f>Sheet1!$B$3:$AB$3</c:f>
              <c:numCache>
                <c:formatCode>###0.0</c:formatCode>
                <c:ptCount val="27"/>
                <c:pt idx="0">
                  <c:v>77.30607042433536</c:v>
                </c:pt>
                <c:pt idx="1">
                  <c:v>74.928094444444426</c:v>
                </c:pt>
                <c:pt idx="2">
                  <c:v>79.332754498106056</c:v>
                </c:pt>
                <c:pt idx="3">
                  <c:v>82.116835317460314</c:v>
                </c:pt>
                <c:pt idx="4">
                  <c:v>78.556919642857167</c:v>
                </c:pt>
                <c:pt idx="5">
                  <c:v>75.890749269005852</c:v>
                </c:pt>
                <c:pt idx="6">
                  <c:v>75.2002043269231</c:v>
                </c:pt>
                <c:pt idx="7">
                  <c:v>74.616885416666676</c:v>
                </c:pt>
                <c:pt idx="8">
                  <c:v>87.565097222222221</c:v>
                </c:pt>
                <c:pt idx="9">
                  <c:v>79.465866228070169</c:v>
                </c:pt>
                <c:pt idx="10">
                  <c:v>80.791912202380942</c:v>
                </c:pt>
                <c:pt idx="11">
                  <c:v>66.262668269230758</c:v>
                </c:pt>
                <c:pt idx="12">
                  <c:v>75.928670343137242</c:v>
                </c:pt>
                <c:pt idx="13">
                  <c:v>75.537830105633802</c:v>
                </c:pt>
                <c:pt idx="14" formatCode="0.0">
                  <c:v>76.028324142156862</c:v>
                </c:pt>
                <c:pt idx="15" formatCode="0.0">
                  <c:v>81.866014660493818</c:v>
                </c:pt>
                <c:pt idx="16" formatCode="0.0">
                  <c:v>65.200234374999994</c:v>
                </c:pt>
                <c:pt idx="17" formatCode="0.0">
                  <c:v>77.779914772727281</c:v>
                </c:pt>
                <c:pt idx="18" formatCode="0.0">
                  <c:v>74.806269188596488</c:v>
                </c:pt>
                <c:pt idx="19" formatCode="0.0">
                  <c:v>85.546215277777776</c:v>
                </c:pt>
                <c:pt idx="20" formatCode="0.0">
                  <c:v>76.864092261904773</c:v>
                </c:pt>
                <c:pt idx="21" formatCode="0.0">
                  <c:v>81.907361111111115</c:v>
                </c:pt>
                <c:pt idx="22" formatCode="0.0">
                  <c:v>79.100312500000001</c:v>
                </c:pt>
                <c:pt idx="23" formatCode="0.0">
                  <c:v>70.457250000000002</c:v>
                </c:pt>
                <c:pt idx="24" formatCode="0.0">
                  <c:v>90.112291666666678</c:v>
                </c:pt>
                <c:pt idx="25" formatCode="0.0">
                  <c:v>71.389713541666666</c:v>
                </c:pt>
                <c:pt idx="26" formatCode="0.0">
                  <c:v>78.620238095238093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847-4C9C-82D0-581F7155A59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5847-4C9C-82D0-581F7155A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47756455738772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847-4C9C-82D0-581F7155A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5847-4C9C-82D0-581F7155A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5847-4C9C-82D0-581F7155A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847-4C9C-82D0-581F7155A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847-4C9C-82D0-581F7155A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847-4C9C-82D0-581F7155A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847-4C9C-82D0-581F7155A5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0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F7F8-40E0-97EB-BE0C71C5B5B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Sheet1!$B$1:$AB$1</c:f>
              <c:strCache>
                <c:ptCount val="27"/>
                <c:pt idx="0">
                  <c:v>전체</c:v>
                </c:pt>
                <c:pt idx="1">
                  <c:v>남자</c:v>
                </c:pt>
                <c:pt idx="2">
                  <c:v>여자</c:v>
                </c:pt>
                <c:pt idx="3">
                  <c:v>20대</c:v>
                </c:pt>
                <c:pt idx="4">
                  <c:v>30대</c:v>
                </c:pt>
                <c:pt idx="5">
                  <c:v>40대</c:v>
                </c:pt>
                <c:pt idx="6">
                  <c:v>50대</c:v>
                </c:pt>
                <c:pt idx="7">
                  <c:v>60대 이상</c:v>
                </c:pt>
                <c:pt idx="8">
                  <c:v>2년 이하</c:v>
                </c:pt>
                <c:pt idx="9">
                  <c:v>3~4년</c:v>
                </c:pt>
                <c:pt idx="10">
                  <c:v>5~6년</c:v>
                </c:pt>
                <c:pt idx="11">
                  <c:v>7~8년</c:v>
                </c:pt>
                <c:pt idx="12">
                  <c:v>9~10년</c:v>
                </c:pt>
                <c:pt idx="13">
                  <c:v>11년 이상</c:v>
                </c:pt>
                <c:pt idx="14">
                  <c:v>경영층/임원</c:v>
                </c:pt>
                <c:pt idx="15">
                  <c:v>부장급</c:v>
                </c:pt>
                <c:pt idx="16">
                  <c:v>차장급</c:v>
                </c:pt>
                <c:pt idx="17">
                  <c:v>과장급</c:v>
                </c:pt>
                <c:pt idx="18">
                  <c:v>대리급(계장/주임급)</c:v>
                </c:pt>
                <c:pt idx="19">
                  <c:v>사원</c:v>
                </c:pt>
                <c:pt idx="20">
                  <c:v>50인 미만</c:v>
                </c:pt>
                <c:pt idx="21">
                  <c:v>50인~100인 미만</c:v>
                </c:pt>
                <c:pt idx="22">
                  <c:v>100인~200인 미만</c:v>
                </c:pt>
                <c:pt idx="23">
                  <c:v>200인~300인 미만</c:v>
                </c:pt>
                <c:pt idx="24">
                  <c:v>300인~500인 미만</c:v>
                </c:pt>
                <c:pt idx="25">
                  <c:v>500인~1,000인 미만</c:v>
                </c:pt>
                <c:pt idx="26">
                  <c:v>1,000인 이상</c:v>
                </c:pt>
              </c:strCache>
            </c:strRef>
          </c:cat>
          <c:val>
            <c:numRef>
              <c:f>Sheet1!$B$4:$AB$4</c:f>
              <c:numCache>
                <c:formatCode>####.0</c:formatCode>
                <c:ptCount val="27"/>
                <c:pt idx="0">
                  <c:v>75.441705974842762</c:v>
                </c:pt>
                <c:pt idx="1">
                  <c:v>74.494327445652146</c:v>
                </c:pt>
                <c:pt idx="2">
                  <c:v>76.168029513888911</c:v>
                </c:pt>
                <c:pt idx="3">
                  <c:v>75.962784090909096</c:v>
                </c:pt>
                <c:pt idx="4">
                  <c:v>74.472901785714271</c:v>
                </c:pt>
                <c:pt idx="5">
                  <c:v>78.567692057291694</c:v>
                </c:pt>
                <c:pt idx="6">
                  <c:v>71.70276988636364</c:v>
                </c:pt>
                <c:pt idx="7">
                  <c:v>77.175260416666674</c:v>
                </c:pt>
                <c:pt idx="8">
                  <c:v>71.930617559523824</c:v>
                </c:pt>
                <c:pt idx="9">
                  <c:v>80.366176470588258</c:v>
                </c:pt>
                <c:pt idx="10">
                  <c:v>76.756705729166669</c:v>
                </c:pt>
                <c:pt idx="11">
                  <c:v>66.811718749999997</c:v>
                </c:pt>
                <c:pt idx="12">
                  <c:v>72.40182291666666</c:v>
                </c:pt>
                <c:pt idx="13">
                  <c:v>75.576416301169587</c:v>
                </c:pt>
                <c:pt idx="14">
                  <c:v>74.069911024305569</c:v>
                </c:pt>
                <c:pt idx="15">
                  <c:v>79.971458333333331</c:v>
                </c:pt>
                <c:pt idx="16">
                  <c:v>74.514843749999997</c:v>
                </c:pt>
                <c:pt idx="17">
                  <c:v>80.134374999999991</c:v>
                </c:pt>
                <c:pt idx="18">
                  <c:v>75.890158991228077</c:v>
                </c:pt>
                <c:pt idx="19">
                  <c:v>74.493359374999983</c:v>
                </c:pt>
                <c:pt idx="20">
                  <c:v>75.062671326754369</c:v>
                </c:pt>
                <c:pt idx="21" formatCode="0.0">
                  <c:v>77.21829427083334</c:v>
                </c:pt>
                <c:pt idx="22" formatCode="0.0">
                  <c:v>80.390104166666674</c:v>
                </c:pt>
                <c:pt idx="23" formatCode="0.0">
                  <c:v>76.959722222222226</c:v>
                </c:pt>
                <c:pt idx="24" formatCode="0.0">
                  <c:v>76.568315972222237</c:v>
                </c:pt>
                <c:pt idx="25" formatCode="0.0">
                  <c:v>63.859722222222224</c:v>
                </c:pt>
                <c:pt idx="26" formatCode="0.0">
                  <c:v>78.098541666666662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847-4C9C-82D0-581F7155A5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123632600"/>
        <c:axId val="-2123578112"/>
      </c:barChart>
      <c:catAx>
        <c:axId val="-212363260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578112"/>
        <c:crosses val="autoZero"/>
        <c:auto val="1"/>
        <c:lblAlgn val="ctr"/>
        <c:lblOffset val="100"/>
        <c:noMultiLvlLbl val="0"/>
      </c:catAx>
      <c:valAx>
        <c:axId val="-2123578112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-21236326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677226864326826"/>
          <c:w val="0.89418425256434075"/>
          <c:h val="0.705105446137891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10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B1C-47B6-A57A-4675FB973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종합 만족도</c:v>
                </c:pt>
                <c:pt idx="1">
                  <c:v>제조업</c:v>
                </c:pt>
                <c:pt idx="2">
                  <c:v>전기, 가스 및 수도사업</c:v>
                </c:pt>
                <c:pt idx="3">
                  <c:v>도매 및 소매업</c:v>
                </c:pt>
                <c:pt idx="4">
                  <c:v>숙박 및 음식점업</c:v>
                </c:pt>
                <c:pt idx="5">
                  <c:v>운수업</c:v>
                </c:pt>
                <c:pt idx="6">
                  <c:v>통신업</c:v>
                </c:pt>
                <c:pt idx="7">
                  <c:v>사업서비스업</c:v>
                </c:pt>
                <c:pt idx="8">
                  <c:v>공공행정, 국방, 사회보장</c:v>
                </c:pt>
                <c:pt idx="9">
                  <c:v>교육 서비스업</c:v>
                </c:pt>
                <c:pt idx="10">
                  <c:v>보건 및 사회복지사업</c:v>
                </c:pt>
                <c:pt idx="11">
                  <c:v>오락, 문화 및 운동관련</c:v>
                </c:pt>
                <c:pt idx="12">
                  <c:v>기타 공공, 수리 및 개인서비스업</c:v>
                </c:pt>
                <c:pt idx="13">
                  <c:v>기타</c:v>
                </c:pt>
              </c:strCache>
            </c:strRef>
          </c:cat>
          <c:val>
            <c:numRef>
              <c:f>Sheet1!$B$2:$O$2</c:f>
              <c:numCache>
                <c:formatCode>0.0</c:formatCode>
                <c:ptCount val="14"/>
                <c:pt idx="0">
                  <c:v>69.26475688020831</c:v>
                </c:pt>
                <c:pt idx="1">
                  <c:v>60.196761111111108</c:v>
                </c:pt>
                <c:pt idx="3">
                  <c:v>77.685185555555563</c:v>
                </c:pt>
                <c:pt idx="4">
                  <c:v>57.395848125000001</c:v>
                </c:pt>
                <c:pt idx="6">
                  <c:v>46.562507291666662</c:v>
                </c:pt>
                <c:pt idx="7">
                  <c:v>65.565972354166661</c:v>
                </c:pt>
                <c:pt idx="8">
                  <c:v>96.215271874999999</c:v>
                </c:pt>
                <c:pt idx="9">
                  <c:v>74.945429940476174</c:v>
                </c:pt>
                <c:pt idx="10">
                  <c:v>77.445994861111103</c:v>
                </c:pt>
                <c:pt idx="11">
                  <c:v>52.395835000000005</c:v>
                </c:pt>
                <c:pt idx="12">
                  <c:v>71.296287222222205</c:v>
                </c:pt>
                <c:pt idx="13">
                  <c:v>73.032392777777787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B1C-47B6-A57A-4675FB9734A8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8B1C-47B6-A57A-4675FB973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47756455738772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B1C-47B6-A57A-4675FB973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0019102582295509E-16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8B1C-47B6-A57A-4675FB973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B1C-47B6-A57A-4675FB973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019102582295509E-16"/>
                  <c:y val="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B1C-47B6-A57A-4675FB973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0019102582295509E-16"/>
                  <c:y val="2.1590744880698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B1C-47B6-A57A-4675FB973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종합 만족도</c:v>
                </c:pt>
                <c:pt idx="1">
                  <c:v>제조업</c:v>
                </c:pt>
                <c:pt idx="2">
                  <c:v>전기, 가스 및 수도사업</c:v>
                </c:pt>
                <c:pt idx="3">
                  <c:v>도매 및 소매업</c:v>
                </c:pt>
                <c:pt idx="4">
                  <c:v>숙박 및 음식점업</c:v>
                </c:pt>
                <c:pt idx="5">
                  <c:v>운수업</c:v>
                </c:pt>
                <c:pt idx="6">
                  <c:v>통신업</c:v>
                </c:pt>
                <c:pt idx="7">
                  <c:v>사업서비스업</c:v>
                </c:pt>
                <c:pt idx="8">
                  <c:v>공공행정, 국방, 사회보장</c:v>
                </c:pt>
                <c:pt idx="9">
                  <c:v>교육 서비스업</c:v>
                </c:pt>
                <c:pt idx="10">
                  <c:v>보건 및 사회복지사업</c:v>
                </c:pt>
                <c:pt idx="11">
                  <c:v>오락, 문화 및 운동관련</c:v>
                </c:pt>
                <c:pt idx="12">
                  <c:v>기타 공공, 수리 및 개인서비스업</c:v>
                </c:pt>
                <c:pt idx="13">
                  <c:v>기타</c:v>
                </c:pt>
              </c:strCache>
            </c:strRef>
          </c:cat>
          <c:val>
            <c:numRef>
              <c:f>Sheet1!$B$3:$O$3</c:f>
              <c:numCache>
                <c:formatCode>0.0</c:formatCode>
                <c:ptCount val="14"/>
                <c:pt idx="0">
                  <c:v>77.30607042433536</c:v>
                </c:pt>
                <c:pt idx="1">
                  <c:v>78.387339015151511</c:v>
                </c:pt>
                <c:pt idx="3">
                  <c:v>92.957800925925937</c:v>
                </c:pt>
                <c:pt idx="4">
                  <c:v>74.533725961538465</c:v>
                </c:pt>
                <c:pt idx="5">
                  <c:v>71.871458333333322</c:v>
                </c:pt>
                <c:pt idx="6">
                  <c:v>65.084624999999988</c:v>
                </c:pt>
                <c:pt idx="7">
                  <c:v>78.413780241935484</c:v>
                </c:pt>
                <c:pt idx="8">
                  <c:v>99.58250000000001</c:v>
                </c:pt>
                <c:pt idx="9">
                  <c:v>74.005947189922495</c:v>
                </c:pt>
                <c:pt idx="10">
                  <c:v>79.651041666666657</c:v>
                </c:pt>
                <c:pt idx="11">
                  <c:v>85.071562499999999</c:v>
                </c:pt>
                <c:pt idx="12">
                  <c:v>81.065788690476182</c:v>
                </c:pt>
                <c:pt idx="13">
                  <c:v>75.517594696969695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B1C-47B6-A57A-4675FB9734A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5047756455738772E-17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B1C-47B6-A57A-4675FB973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019102582295509E-16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8B1C-47B6-A57A-4675FB973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B1C-47B6-A57A-4675FB973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019102582295509E-16"/>
                  <c:y val="-1.7272595904558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8B1C-47B6-A57A-4675FB9734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종합 만족도</c:v>
                </c:pt>
                <c:pt idx="1">
                  <c:v>제조업</c:v>
                </c:pt>
                <c:pt idx="2">
                  <c:v>전기, 가스 및 수도사업</c:v>
                </c:pt>
                <c:pt idx="3">
                  <c:v>도매 및 소매업</c:v>
                </c:pt>
                <c:pt idx="4">
                  <c:v>숙박 및 음식점업</c:v>
                </c:pt>
                <c:pt idx="5">
                  <c:v>운수업</c:v>
                </c:pt>
                <c:pt idx="6">
                  <c:v>통신업</c:v>
                </c:pt>
                <c:pt idx="7">
                  <c:v>사업서비스업</c:v>
                </c:pt>
                <c:pt idx="8">
                  <c:v>공공행정, 국방, 사회보장</c:v>
                </c:pt>
                <c:pt idx="9">
                  <c:v>교육 서비스업</c:v>
                </c:pt>
                <c:pt idx="10">
                  <c:v>보건 및 사회복지사업</c:v>
                </c:pt>
                <c:pt idx="11">
                  <c:v>오락, 문화 및 운동관련</c:v>
                </c:pt>
                <c:pt idx="12">
                  <c:v>기타 공공, 수리 및 개인서비스업</c:v>
                </c:pt>
                <c:pt idx="13">
                  <c:v>기타</c:v>
                </c:pt>
              </c:strCache>
            </c:strRef>
          </c:cat>
          <c:val>
            <c:numRef>
              <c:f>Sheet1!$B$4:$O$4</c:f>
              <c:numCache>
                <c:formatCode>0.0</c:formatCode>
                <c:ptCount val="14"/>
                <c:pt idx="0">
                  <c:v>75.441705974842762</c:v>
                </c:pt>
                <c:pt idx="1">
                  <c:v>71.901145833333345</c:v>
                </c:pt>
                <c:pt idx="2">
                  <c:v>71.786979166666669</c:v>
                </c:pt>
                <c:pt idx="3">
                  <c:v>72.714062500000011</c:v>
                </c:pt>
                <c:pt idx="4">
                  <c:v>79.397916666666674</c:v>
                </c:pt>
                <c:pt idx="5">
                  <c:v>63.020833333333336</c:v>
                </c:pt>
                <c:pt idx="6">
                  <c:v>78.026666666666671</c:v>
                </c:pt>
                <c:pt idx="7">
                  <c:v>71.070312500000014</c:v>
                </c:pt>
                <c:pt idx="8">
                  <c:v>78.013671875</c:v>
                </c:pt>
                <c:pt idx="9">
                  <c:v>74.668528645833362</c:v>
                </c:pt>
                <c:pt idx="10">
                  <c:v>79.391666666666652</c:v>
                </c:pt>
                <c:pt idx="11">
                  <c:v>64.581770833333337</c:v>
                </c:pt>
                <c:pt idx="12">
                  <c:v>77.472253787878785</c:v>
                </c:pt>
                <c:pt idx="13">
                  <c:v>77.511458333333337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B1C-47B6-A57A-4675FB9734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3533424"/>
        <c:axId val="-2123619272"/>
      </c:barChart>
      <c:catAx>
        <c:axId val="-212353342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619272"/>
        <c:crosses val="autoZero"/>
        <c:auto val="1"/>
        <c:lblAlgn val="ctr"/>
        <c:lblOffset val="100"/>
        <c:noMultiLvlLbl val="0"/>
      </c:catAx>
      <c:valAx>
        <c:axId val="-2123619272"/>
        <c:scaling>
          <c:orientation val="minMax"/>
          <c:max val="12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-21235334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1631818297731273"/>
          <c:w val="0.89418425256434075"/>
          <c:h val="0.76555953180384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69.3</c:v>
                </c:pt>
                <c:pt idx="1">
                  <c:v>70.3</c:v>
                </c:pt>
                <c:pt idx="2">
                  <c:v>66.900000000000006</c:v>
                </c:pt>
                <c:pt idx="3">
                  <c:v>69.900000000000006</c:v>
                </c:pt>
                <c:pt idx="4">
                  <c:v>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00-4AC6-9E68-736613E5D08B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77.3</c:v>
                </c:pt>
                <c:pt idx="1">
                  <c:v>79.400000000000006</c:v>
                </c:pt>
                <c:pt idx="2">
                  <c:v>74.2</c:v>
                </c:pt>
                <c:pt idx="3">
                  <c:v>77.3</c:v>
                </c:pt>
                <c:pt idx="4">
                  <c:v>78.3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100-4AC6-9E68-736613E5D08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Sheet1!$B$4:$F$4</c:f>
              <c:numCache>
                <c:formatCode>####.0</c:formatCode>
                <c:ptCount val="5"/>
                <c:pt idx="0">
                  <c:v>75.441705974842762</c:v>
                </c:pt>
                <c:pt idx="1">
                  <c:v>75.951415094339609</c:v>
                </c:pt>
                <c:pt idx="2">
                  <c:v>74.164874213836455</c:v>
                </c:pt>
                <c:pt idx="3">
                  <c:v>75.104874213836482</c:v>
                </c:pt>
                <c:pt idx="4">
                  <c:v>75.605660377358589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100-4AC6-9E68-736613E5D0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3572624"/>
        <c:axId val="-2123611432"/>
      </c:barChart>
      <c:catAx>
        <c:axId val="-212357262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611432"/>
        <c:crosses val="autoZero"/>
        <c:auto val="1"/>
        <c:lblAlgn val="ctr"/>
        <c:lblOffset val="100"/>
        <c:noMultiLvlLbl val="0"/>
      </c:catAx>
      <c:valAx>
        <c:axId val="-2123611432"/>
        <c:scaling>
          <c:orientation val="minMax"/>
          <c:max val="12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-21235726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7872030986279445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245411966712851"/>
          <c:w val="0.89418425256434075"/>
          <c:h val="0.70942359511403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019102582295509E-16"/>
                  <c:y val="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EE8A-465D-B64C-65E919CF32FE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0019102582295509E-16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E8A-465D-B64C-65E919CF32F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차원 만족도</c:v>
                </c:pt>
                <c:pt idx="1">
                  <c:v>가치 있고 경쟁력 있는교육서비스를제공하는 대학이다</c:v>
                </c:pt>
                <c:pt idx="2">
                  <c:v>직무능력 향상 교육프로그램 운영</c:v>
                </c:pt>
                <c:pt idx="3">
                  <c:v>최신 학문이나 기술을반영하여 우수한인재를 양성하는대학이다</c:v>
                </c:pt>
                <c:pt idx="4">
                  <c:v>배운 지식(기술)이 현업에서 잘활용되고 있다</c:v>
                </c:pt>
                <c:pt idx="5">
                  <c:v>산업 환경변화에따른 기업 요구를교육내용에반영하고 있다</c:v>
                </c:pt>
                <c:pt idx="6">
                  <c:v>산업계의 발전에기여하는 대학이다</c:v>
                </c:pt>
                <c:pt idx="7">
                  <c:v>향후 발전가능성이 높은 대학이다</c:v>
                </c:pt>
                <c:pt idx="8">
                  <c:v>지역 대표 전문 교육기관</c:v>
                </c:pt>
                <c:pt idx="9">
                  <c:v>국제대학교인지도</c:v>
                </c:pt>
              </c:strCache>
            </c:strRef>
          </c:cat>
          <c:val>
            <c:numRef>
              <c:f>Sheet1!$B$2:$K$2</c:f>
              <c:numCache>
                <c:formatCode>0.0</c:formatCode>
                <c:ptCount val="10"/>
                <c:pt idx="0">
                  <c:v>70.260416250000006</c:v>
                </c:pt>
                <c:pt idx="1">
                  <c:v>68.333329999999975</c:v>
                </c:pt>
                <c:pt idx="3">
                  <c:v>68.333332499999983</c:v>
                </c:pt>
                <c:pt idx="4">
                  <c:v>66.874997499999978</c:v>
                </c:pt>
                <c:pt idx="5">
                  <c:v>64.791663749999998</c:v>
                </c:pt>
                <c:pt idx="6">
                  <c:v>68.125001249999997</c:v>
                </c:pt>
                <c:pt idx="7">
                  <c:v>72.916665000000023</c:v>
                </c:pt>
                <c:pt idx="9">
                  <c:v>68.229164999999995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E8A-465D-B64C-65E919CF32FE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-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8.6362979522792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4.3181489761395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-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4.3181489761395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E8A-465D-B64C-65E919CF32FE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EE8A-465D-B64C-65E919CF32FE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0019102582295509E-16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E8A-465D-B64C-65E919CF32F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차원 만족도</c:v>
                </c:pt>
                <c:pt idx="1">
                  <c:v>가치 있고 경쟁력 있는교육서비스를제공하는 대학이다</c:v>
                </c:pt>
                <c:pt idx="2">
                  <c:v>직무능력 향상 교육프로그램 운영</c:v>
                </c:pt>
                <c:pt idx="3">
                  <c:v>최신 학문이나 기술을반영하여 우수한인재를 양성하는대학이다</c:v>
                </c:pt>
                <c:pt idx="4">
                  <c:v>배운 지식(기술)이 현업에서 잘활용되고 있다</c:v>
                </c:pt>
                <c:pt idx="5">
                  <c:v>산업 환경변화에따른 기업 요구를교육내용에반영하고 있다</c:v>
                </c:pt>
                <c:pt idx="6">
                  <c:v>산업계의 발전에기여하는 대학이다</c:v>
                </c:pt>
                <c:pt idx="7">
                  <c:v>향후 발전가능성이 높은 대학이다</c:v>
                </c:pt>
                <c:pt idx="8">
                  <c:v>지역 대표 전문 교육기관</c:v>
                </c:pt>
                <c:pt idx="9">
                  <c:v>국제대학교인지도</c:v>
                </c:pt>
              </c:strCache>
            </c:strRef>
          </c:cat>
          <c:val>
            <c:numRef>
              <c:f>Sheet1!$B$3:$K$3</c:f>
              <c:numCache>
                <c:formatCode>###0.0</c:formatCode>
                <c:ptCount val="10"/>
                <c:pt idx="0">
                  <c:v>79.412308282208585</c:v>
                </c:pt>
                <c:pt idx="1">
                  <c:v>78.320245398773011</c:v>
                </c:pt>
                <c:pt idx="2">
                  <c:v>77.298773006134979</c:v>
                </c:pt>
                <c:pt idx="3">
                  <c:v>79.138036809815944</c:v>
                </c:pt>
                <c:pt idx="4">
                  <c:v>76.176687116564409</c:v>
                </c:pt>
                <c:pt idx="5" formatCode="0.0">
                  <c:v>77.197546012269939</c:v>
                </c:pt>
                <c:pt idx="6" formatCode="0.0">
                  <c:v>80.46564417177909</c:v>
                </c:pt>
                <c:pt idx="7" formatCode="0.0">
                  <c:v>81.999999999999943</c:v>
                </c:pt>
                <c:pt idx="8" formatCode="0.0">
                  <c:v>81.182822085889555</c:v>
                </c:pt>
                <c:pt idx="9" formatCode="0.0">
                  <c:v>79.852147239263743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8A-465D-B64C-65E919CF32F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5047756455738772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7272595904558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4.3181489761395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0038205164591017E-16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019102582295509E-16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EE8A-465D-B64C-65E919CF32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4.0987711324731507E-3"/>
                  <c:y val="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EE8A-465D-B64C-65E919CF32FE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038205164591017E-16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EE8A-465D-B64C-65E919CF32FE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EE8A-465D-B64C-65E919CF32F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차원 만족도</c:v>
                </c:pt>
                <c:pt idx="1">
                  <c:v>가치 있고 경쟁력 있는교육서비스를제공하는 대학이다</c:v>
                </c:pt>
                <c:pt idx="2">
                  <c:v>직무능력 향상 교육프로그램 운영</c:v>
                </c:pt>
                <c:pt idx="3">
                  <c:v>최신 학문이나 기술을반영하여 우수한인재를 양성하는대학이다</c:v>
                </c:pt>
                <c:pt idx="4">
                  <c:v>배운 지식(기술)이 현업에서 잘활용되고 있다</c:v>
                </c:pt>
                <c:pt idx="5">
                  <c:v>산업 환경변화에따른 기업 요구를교육내용에반영하고 있다</c:v>
                </c:pt>
                <c:pt idx="6">
                  <c:v>산업계의 발전에기여하는 대학이다</c:v>
                </c:pt>
                <c:pt idx="7">
                  <c:v>향후 발전가능성이 높은 대학이다</c:v>
                </c:pt>
                <c:pt idx="8">
                  <c:v>지역 대표 전문 교육기관</c:v>
                </c:pt>
                <c:pt idx="9">
                  <c:v>국제대학교인지도</c:v>
                </c:pt>
              </c:strCache>
            </c:strRef>
          </c:cat>
          <c:val>
            <c:numRef>
              <c:f>Sheet1!$B$4:$K$4</c:f>
              <c:numCache>
                <c:formatCode>####.0</c:formatCode>
                <c:ptCount val="10"/>
                <c:pt idx="0">
                  <c:v>75.951415094339609</c:v>
                </c:pt>
                <c:pt idx="1">
                  <c:v>81.759433962264154</c:v>
                </c:pt>
                <c:pt idx="2">
                  <c:v>82.543396226415112</c:v>
                </c:pt>
                <c:pt idx="3">
                  <c:v>81.600943396226441</c:v>
                </c:pt>
                <c:pt idx="4">
                  <c:v>80.503773584905659</c:v>
                </c:pt>
                <c:pt idx="5">
                  <c:v>82.225471698113225</c:v>
                </c:pt>
                <c:pt idx="6">
                  <c:v>82.853773584905667</c:v>
                </c:pt>
                <c:pt idx="7">
                  <c:v>86.159433962264146</c:v>
                </c:pt>
                <c:pt idx="8">
                  <c:v>79.085849056603791</c:v>
                </c:pt>
                <c:pt idx="9">
                  <c:v>69.811320754716974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EE8A-465D-B64C-65E919CF32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3641616"/>
        <c:axId val="-2123625936"/>
      </c:barChart>
      <c:catAx>
        <c:axId val="-212364161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625936"/>
        <c:crosses val="autoZero"/>
        <c:auto val="1"/>
        <c:lblAlgn val="ctr"/>
        <c:lblOffset val="100"/>
        <c:noMultiLvlLbl val="0"/>
      </c:catAx>
      <c:valAx>
        <c:axId val="-2123625936"/>
        <c:scaling>
          <c:orientation val="minMax"/>
          <c:max val="12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-21236416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7872030986279445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2307692307684E-3"/>
          <c:y val="0.27245411966712851"/>
          <c:w val="0.98373557692307712"/>
          <c:h val="0.70942359511403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중요도(2017년)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7.3741499695395354E-3"/>
                  <c:y val="8.33815151813437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478-4219-A700-5C838DED132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0705128205128331E-3"/>
                  <c:y val="0.114905944255076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478-4219-A700-5C838DED1325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.101951497326657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478-4219-A700-5C838DED13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spc="-50" baseline="0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Sheet1!$B$1:$R$1</c:f>
              <c:strCache>
                <c:ptCount val="17"/>
                <c:pt idx="0">
                  <c:v> 국제대학교 출신 직원 및 현장실습생 차원 만족도</c:v>
                </c:pt>
                <c:pt idx="1">
                  <c:v>전공분야 전문 지식</c:v>
                </c:pt>
                <c:pt idx="2">
                  <c:v>외국어 능력</c:v>
                </c:pt>
                <c:pt idx="3">
                  <c:v>의사소통능력</c:v>
                </c:pt>
                <c:pt idx="4">
                  <c:v>수리능력</c:v>
                </c:pt>
                <c:pt idx="5">
                  <c:v>문제해결능력</c:v>
                </c:pt>
                <c:pt idx="6">
                  <c:v>자기개발능력</c:v>
                </c:pt>
                <c:pt idx="7">
                  <c:v>자원관리능력</c:v>
                </c:pt>
                <c:pt idx="8">
                  <c:v>대인관계능력</c:v>
                </c:pt>
                <c:pt idx="9">
                  <c:v>정보능력</c:v>
                </c:pt>
                <c:pt idx="10">
                  <c:v>기술능력</c:v>
                </c:pt>
                <c:pt idx="11">
                  <c:v>조직이해능력</c:v>
                </c:pt>
                <c:pt idx="12">
                  <c:v>직업윤리</c:v>
                </c:pt>
                <c:pt idx="13">
                  <c:v>인성</c:v>
                </c:pt>
                <c:pt idx="14">
                  <c:v>창의성</c:v>
                </c:pt>
                <c:pt idx="15">
                  <c:v>책임감</c:v>
                </c:pt>
                <c:pt idx="16">
                  <c:v>전반적만족도</c:v>
                </c:pt>
              </c:strCache>
            </c:strRef>
          </c:cat>
          <c:val>
            <c:numRef>
              <c:f>Sheet1!$B$2:$R$2</c:f>
              <c:numCache>
                <c:formatCode>###0.0</c:formatCode>
                <c:ptCount val="17"/>
                <c:pt idx="0">
                  <c:v>74.174396728016333</c:v>
                </c:pt>
                <c:pt idx="1">
                  <c:v>71.675460122699405</c:v>
                </c:pt>
                <c:pt idx="2">
                  <c:v>60.735582822085895</c:v>
                </c:pt>
                <c:pt idx="3">
                  <c:v>72.191411042944807</c:v>
                </c:pt>
                <c:pt idx="4">
                  <c:v>70.453374233128869</c:v>
                </c:pt>
                <c:pt idx="5">
                  <c:v>70.760122699386514</c:v>
                </c:pt>
                <c:pt idx="6">
                  <c:v>71.88098159509201</c:v>
                </c:pt>
                <c:pt idx="7">
                  <c:v>72.188343558282227</c:v>
                </c:pt>
                <c:pt idx="8">
                  <c:v>74.744171779141084</c:v>
                </c:pt>
                <c:pt idx="9">
                  <c:v>73.516564417177889</c:v>
                </c:pt>
                <c:pt idx="10">
                  <c:v>72.085889570552155</c:v>
                </c:pt>
                <c:pt idx="11">
                  <c:v>73.515950920245402</c:v>
                </c:pt>
                <c:pt idx="12">
                  <c:v>76.582822085889603</c:v>
                </c:pt>
                <c:pt idx="13">
                  <c:v>78.322085889570559</c:v>
                </c:pt>
                <c:pt idx="14">
                  <c:v>73.415950920245379</c:v>
                </c:pt>
                <c:pt idx="15">
                  <c:v>76.687730061349711</c:v>
                </c:pt>
                <c:pt idx="16">
                  <c:v>75.765030674846628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4A-4EC1-99BA-4FD80A86B978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중요도(2018년)</c:v>
                </c:pt>
              </c:strCache>
            </c:strRef>
          </c:tx>
          <c:spPr>
            <a:solidFill>
              <a:srgbClr val="6FB9C5"/>
            </a:solidFill>
            <a:ln w="3175">
              <a:noFill/>
            </a:ln>
          </c:spPr>
          <c:invertIfNegative val="0"/>
          <c:dLbls>
            <c:dLbl>
              <c:idx val="0"/>
              <c:layout>
                <c:manualLayout>
                  <c:x val="2.9496599878158138E-3"/>
                  <c:y val="8.338151518134366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478-4219-A700-5C838DED13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 spc="-50" baseline="0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Sheet1!$B$1:$R$1</c:f>
              <c:strCache>
                <c:ptCount val="17"/>
                <c:pt idx="0">
                  <c:v> 국제대학교 출신 직원 및 현장실습생 차원 만족도</c:v>
                </c:pt>
                <c:pt idx="1">
                  <c:v>전공분야 전문 지식</c:v>
                </c:pt>
                <c:pt idx="2">
                  <c:v>외국어 능력</c:v>
                </c:pt>
                <c:pt idx="3">
                  <c:v>의사소통능력</c:v>
                </c:pt>
                <c:pt idx="4">
                  <c:v>수리능력</c:v>
                </c:pt>
                <c:pt idx="5">
                  <c:v>문제해결능력</c:v>
                </c:pt>
                <c:pt idx="6">
                  <c:v>자기개발능력</c:v>
                </c:pt>
                <c:pt idx="7">
                  <c:v>자원관리능력</c:v>
                </c:pt>
                <c:pt idx="8">
                  <c:v>대인관계능력</c:v>
                </c:pt>
                <c:pt idx="9">
                  <c:v>정보능력</c:v>
                </c:pt>
                <c:pt idx="10">
                  <c:v>기술능력</c:v>
                </c:pt>
                <c:pt idx="11">
                  <c:v>조직이해능력</c:v>
                </c:pt>
                <c:pt idx="12">
                  <c:v>직업윤리</c:v>
                </c:pt>
                <c:pt idx="13">
                  <c:v>인성</c:v>
                </c:pt>
                <c:pt idx="14">
                  <c:v>창의성</c:v>
                </c:pt>
                <c:pt idx="15">
                  <c:v>책임감</c:v>
                </c:pt>
                <c:pt idx="16">
                  <c:v>전반적만족도</c:v>
                </c:pt>
              </c:strCache>
            </c:strRef>
          </c:cat>
          <c:val>
            <c:numRef>
              <c:f>Sheet1!$B$3:$R$3</c:f>
              <c:numCache>
                <c:formatCode>####.0</c:formatCode>
                <c:ptCount val="17"/>
                <c:pt idx="0">
                  <c:v>74.164874213836455</c:v>
                </c:pt>
                <c:pt idx="1">
                  <c:v>74.694339622641451</c:v>
                </c:pt>
                <c:pt idx="2">
                  <c:v>64.162264150943358</c:v>
                </c:pt>
                <c:pt idx="3">
                  <c:v>75.473584905660374</c:v>
                </c:pt>
                <c:pt idx="4">
                  <c:v>75.006603773584885</c:v>
                </c:pt>
                <c:pt idx="5">
                  <c:v>77.828301886792474</c:v>
                </c:pt>
                <c:pt idx="6">
                  <c:v>78.770754716981145</c:v>
                </c:pt>
                <c:pt idx="7">
                  <c:v>75.003773584905645</c:v>
                </c:pt>
                <c:pt idx="8">
                  <c:v>80.654716981132083</c:v>
                </c:pt>
                <c:pt idx="9">
                  <c:v>80.658490566037727</c:v>
                </c:pt>
                <c:pt idx="10">
                  <c:v>76.26037735849053</c:v>
                </c:pt>
                <c:pt idx="11">
                  <c:v>78.458490566037725</c:v>
                </c:pt>
                <c:pt idx="12">
                  <c:v>82.070754716981156</c:v>
                </c:pt>
                <c:pt idx="13">
                  <c:v>86.005660377358524</c:v>
                </c:pt>
                <c:pt idx="14">
                  <c:v>80.186792452830204</c:v>
                </c:pt>
                <c:pt idx="15">
                  <c:v>83.173584905660363</c:v>
                </c:pt>
                <c:pt idx="16">
                  <c:v>70.4358490566038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74A-4EC1-99BA-4FD80A86B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axId val="-2123542440"/>
        <c:axId val="-2123554984"/>
      </c:barChart>
      <c:lineChart>
        <c:grouping val="standard"/>
        <c:varyColors val="0"/>
        <c:ser>
          <c:idx val="1"/>
          <c:order val="2"/>
          <c:tx>
            <c:strRef>
              <c:f>Sheet1!$A$4</c:f>
              <c:strCache>
                <c:ptCount val="1"/>
                <c:pt idx="0">
                  <c:v>필요도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Sheet1!$B$1:$R$1</c:f>
              <c:strCache>
                <c:ptCount val="17"/>
                <c:pt idx="0">
                  <c:v> 국제대학교 출신 직원 및 현장실습생 차원 만족도</c:v>
                </c:pt>
                <c:pt idx="1">
                  <c:v>전공분야 전문 지식</c:v>
                </c:pt>
                <c:pt idx="2">
                  <c:v>외국어 능력</c:v>
                </c:pt>
                <c:pt idx="3">
                  <c:v>의사소통능력</c:v>
                </c:pt>
                <c:pt idx="4">
                  <c:v>수리능력</c:v>
                </c:pt>
                <c:pt idx="5">
                  <c:v>문제해결능력</c:v>
                </c:pt>
                <c:pt idx="6">
                  <c:v>자기개발능력</c:v>
                </c:pt>
                <c:pt idx="7">
                  <c:v>자원관리능력</c:v>
                </c:pt>
                <c:pt idx="8">
                  <c:v>대인관계능력</c:v>
                </c:pt>
                <c:pt idx="9">
                  <c:v>정보능력</c:v>
                </c:pt>
                <c:pt idx="10">
                  <c:v>기술능력</c:v>
                </c:pt>
                <c:pt idx="11">
                  <c:v>조직이해능력</c:v>
                </c:pt>
                <c:pt idx="12">
                  <c:v>직업윤리</c:v>
                </c:pt>
                <c:pt idx="13">
                  <c:v>인성</c:v>
                </c:pt>
                <c:pt idx="14">
                  <c:v>창의성</c:v>
                </c:pt>
                <c:pt idx="15">
                  <c:v>책임감</c:v>
                </c:pt>
                <c:pt idx="16">
                  <c:v>전반적만족도</c:v>
                </c:pt>
              </c:strCache>
            </c:strRef>
          </c:cat>
          <c:val>
            <c:numRef>
              <c:f>Sheet1!$B$4:$R$4</c:f>
              <c:numCache>
                <c:formatCode>####.0</c:formatCode>
                <c:ptCount val="17"/>
                <c:pt idx="1">
                  <c:v>86.001886792452837</c:v>
                </c:pt>
                <c:pt idx="2">
                  <c:v>72.489622641509399</c:v>
                </c:pt>
                <c:pt idx="3">
                  <c:v>86.469811320754715</c:v>
                </c:pt>
                <c:pt idx="4">
                  <c:v>78.147169811320737</c:v>
                </c:pt>
                <c:pt idx="5">
                  <c:v>89.302830188679266</c:v>
                </c:pt>
                <c:pt idx="6">
                  <c:v>87.414150943396237</c:v>
                </c:pt>
                <c:pt idx="7">
                  <c:v>81.913207547169804</c:v>
                </c:pt>
                <c:pt idx="8">
                  <c:v>91.347169811320782</c:v>
                </c:pt>
                <c:pt idx="9">
                  <c:v>87.106603773584894</c:v>
                </c:pt>
                <c:pt idx="10">
                  <c:v>81.757547169811318</c:v>
                </c:pt>
                <c:pt idx="11">
                  <c:v>86.311320754716988</c:v>
                </c:pt>
                <c:pt idx="12">
                  <c:v>92.920754716981108</c:v>
                </c:pt>
                <c:pt idx="13">
                  <c:v>94.020754716981145</c:v>
                </c:pt>
                <c:pt idx="14">
                  <c:v>89.769811320754698</c:v>
                </c:pt>
                <c:pt idx="15">
                  <c:v>94.965094339622652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478-4219-A700-5C838DED13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3542440"/>
        <c:axId val="-2123554984"/>
      </c:lineChart>
      <c:catAx>
        <c:axId val="-212354244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554984"/>
        <c:crosses val="autoZero"/>
        <c:auto val="1"/>
        <c:lblAlgn val="ctr"/>
        <c:lblOffset val="100"/>
        <c:noMultiLvlLbl val="0"/>
      </c:catAx>
      <c:valAx>
        <c:axId val="-2123554984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out"/>
        <c:minorTickMark val="none"/>
        <c:tickLblPos val="none"/>
        <c:spPr>
          <a:ln>
            <a:noFill/>
          </a:ln>
        </c:spPr>
        <c:crossAx val="-2123542440"/>
        <c:crosses val="autoZero"/>
        <c:crossBetween val="between"/>
      </c:valAx>
      <c:spPr>
        <a:noFill/>
        <a:ln w="25400">
          <a:noFill/>
        </a:ln>
      </c:spPr>
    </c:plotArea>
    <c:legend>
      <c:legendPos val="tr"/>
      <c:legendEntry>
        <c:idx val="0"/>
        <c:txPr>
          <a:bodyPr/>
          <a:lstStyle/>
          <a:p>
            <a:pPr>
              <a:defRPr sz="1050" b="0"/>
            </a:pPr>
            <a:endParaRPr lang="ko-KR"/>
          </a:p>
        </c:txPr>
      </c:legendEntry>
      <c:layout>
        <c:manualLayout>
          <c:xMode val="edge"/>
          <c:yMode val="edge"/>
          <c:x val="0.52056389137726133"/>
          <c:y val="1.2954446928419031E-2"/>
          <c:w val="0.47422589425213463"/>
          <c:h val="8.1792201830963168E-2"/>
        </c:manualLayout>
      </c:layout>
      <c:overlay val="0"/>
      <c:txPr>
        <a:bodyPr/>
        <a:lstStyle/>
        <a:p>
          <a:pPr>
            <a:defRPr sz="1050" b="0"/>
          </a:pPr>
          <a:endParaRPr lang="ko-KR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245411966712851"/>
          <c:w val="0.89418425256434075"/>
          <c:h val="0.70942359511403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019102582295509E-16"/>
                  <c:y val="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0019102582295509E-16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6D5-4EF3-8DA8-A9E4B3EE50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국제대학교 산학협력 차원 만족도</c:v>
                </c:pt>
                <c:pt idx="1">
                  <c:v>산학협력 내용이 귀사의 요구와 기대수준에 부합된다</c:v>
                </c:pt>
                <c:pt idx="2">
                  <c:v>산학협력 프로그램을 적극적으로 추진한다</c:v>
                </c:pt>
                <c:pt idx="3">
                  <c:v>산학협력 프로그램 운영에 산업체 요구를 적극적으로 반영한다</c:v>
                </c:pt>
                <c:pt idx="4">
                  <c:v>산학협력을 통해 회사의 기술적 애로사항 및 인력수급 문제가 해결되었다</c:v>
                </c:pt>
                <c:pt idx="5">
                  <c:v>지속적으로  산학협력을 하고 싶다</c:v>
                </c:pt>
                <c:pt idx="6">
                  <c:v>산학협력을 통해 실질적 도움을 받고 있다</c:v>
                </c:pt>
                <c:pt idx="7">
                  <c:v>산학협력 만족도</c:v>
                </c:pt>
              </c:strCache>
            </c:strRef>
          </c:cat>
          <c:val>
            <c:numRef>
              <c:f>Sheet1!$B$2:$I$2</c:f>
              <c:numCache>
                <c:formatCode>0.0</c:formatCode>
                <c:ptCount val="8"/>
                <c:pt idx="0">
                  <c:v>69.900000000000006</c:v>
                </c:pt>
                <c:pt idx="1">
                  <c:v>68.099999999999994</c:v>
                </c:pt>
                <c:pt idx="2">
                  <c:v>70.400000000000006</c:v>
                </c:pt>
                <c:pt idx="3">
                  <c:v>69.8</c:v>
                </c:pt>
                <c:pt idx="4">
                  <c:v>65</c:v>
                </c:pt>
                <c:pt idx="5">
                  <c:v>71.900000000000006</c:v>
                </c:pt>
                <c:pt idx="6">
                  <c:v>69</c:v>
                </c:pt>
                <c:pt idx="7">
                  <c:v>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6D5-4EF3-8DA8-A9E4B3EE50A4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-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8.6362979522792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4.3181489761395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4.3181489761395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0019102582295509E-16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6D5-4EF3-8DA8-A9E4B3EE50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국제대학교 산학협력 차원 만족도</c:v>
                </c:pt>
                <c:pt idx="1">
                  <c:v>산학협력 내용이 귀사의 요구와 기대수준에 부합된다</c:v>
                </c:pt>
                <c:pt idx="2">
                  <c:v>산학협력 프로그램을 적극적으로 추진한다</c:v>
                </c:pt>
                <c:pt idx="3">
                  <c:v>산학협력 프로그램 운영에 산업체 요구를 적극적으로 반영한다</c:v>
                </c:pt>
                <c:pt idx="4">
                  <c:v>산학협력을 통해 회사의 기술적 애로사항 및 인력수급 문제가 해결되었다</c:v>
                </c:pt>
                <c:pt idx="5">
                  <c:v>지속적으로  산학협력을 하고 싶다</c:v>
                </c:pt>
                <c:pt idx="6">
                  <c:v>산학협력을 통해 실질적 도움을 받고 있다</c:v>
                </c:pt>
                <c:pt idx="7">
                  <c:v>산학협력 만족도</c:v>
                </c:pt>
              </c:strCache>
            </c:strRef>
          </c:cat>
          <c:val>
            <c:numRef>
              <c:f>Sheet1!$B$3:$I$3</c:f>
              <c:numCache>
                <c:formatCode>0.0</c:formatCode>
                <c:ptCount val="8"/>
                <c:pt idx="0">
                  <c:v>77.3</c:v>
                </c:pt>
                <c:pt idx="1">
                  <c:v>76.7</c:v>
                </c:pt>
                <c:pt idx="2">
                  <c:v>77.5</c:v>
                </c:pt>
                <c:pt idx="3">
                  <c:v>77.2</c:v>
                </c:pt>
                <c:pt idx="4">
                  <c:v>73.099999999999994</c:v>
                </c:pt>
                <c:pt idx="5">
                  <c:v>79.099999999999994</c:v>
                </c:pt>
                <c:pt idx="6">
                  <c:v>75.5</c:v>
                </c:pt>
                <c:pt idx="7">
                  <c:v>78.099999999999994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6D5-4EF3-8DA8-A9E4B3EE50A4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5047756455738772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0095512911477543E-17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1.7272595904558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4.3181489761395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3.4545191809117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019102582295509E-16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0987711324731507E-3"/>
                  <c:y val="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038205164591017E-16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B6D5-4EF3-8DA8-A9E4B3EE50A4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B6D5-4EF3-8DA8-A9E4B3EE50A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국제대학교 산학협력 차원 만족도</c:v>
                </c:pt>
                <c:pt idx="1">
                  <c:v>산학협력 내용이 귀사의 요구와 기대수준에 부합된다</c:v>
                </c:pt>
                <c:pt idx="2">
                  <c:v>산학협력 프로그램을 적극적으로 추진한다</c:v>
                </c:pt>
                <c:pt idx="3">
                  <c:v>산학협력 프로그램 운영에 산업체 요구를 적극적으로 반영한다</c:v>
                </c:pt>
                <c:pt idx="4">
                  <c:v>산학협력을 통해 회사의 기술적 애로사항 및 인력수급 문제가 해결되었다</c:v>
                </c:pt>
                <c:pt idx="5">
                  <c:v>지속적으로  산학협력을 하고 싶다</c:v>
                </c:pt>
                <c:pt idx="6">
                  <c:v>산학협력을 통해 실질적 도움을 받고 있다</c:v>
                </c:pt>
                <c:pt idx="7">
                  <c:v>산학협력 만족도</c:v>
                </c:pt>
              </c:strCache>
            </c:strRef>
          </c:cat>
          <c:val>
            <c:numRef>
              <c:f>Sheet1!$B$4:$I$4</c:f>
              <c:numCache>
                <c:formatCode>0.0</c:formatCode>
                <c:ptCount val="8"/>
                <c:pt idx="0">
                  <c:v>75.104874213836482</c:v>
                </c:pt>
                <c:pt idx="1">
                  <c:v>81.125471698113202</c:v>
                </c:pt>
                <c:pt idx="2">
                  <c:v>82.226415094339643</c:v>
                </c:pt>
                <c:pt idx="3">
                  <c:v>81.287735849056645</c:v>
                </c:pt>
                <c:pt idx="4">
                  <c:v>79.871698113207572</c:v>
                </c:pt>
                <c:pt idx="5">
                  <c:v>84.110377358490553</c:v>
                </c:pt>
                <c:pt idx="6">
                  <c:v>80.346226415094335</c:v>
                </c:pt>
                <c:pt idx="7">
                  <c:v>68.715094339622624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B6D5-4EF3-8DA8-A9E4B3EE50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3572232"/>
        <c:axId val="-2123578504"/>
      </c:barChart>
      <c:catAx>
        <c:axId val="-212357223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578504"/>
        <c:crosses val="autoZero"/>
        <c:auto val="1"/>
        <c:lblAlgn val="ctr"/>
        <c:lblOffset val="100"/>
        <c:noMultiLvlLbl val="0"/>
      </c:catAx>
      <c:valAx>
        <c:axId val="-2123578504"/>
        <c:scaling>
          <c:orientation val="minMax"/>
          <c:max val="12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-21235722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7872030986279445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25569708459114"/>
          <c:y val="0.21631818297731273"/>
          <c:w val="0.83429908198719693"/>
          <c:h val="0.76555953180384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전반적 만족</c:v>
                </c:pt>
                <c:pt idx="1">
                  <c:v>추천 의향</c:v>
                </c:pt>
                <c:pt idx="2">
                  <c:v>기대대비 채용 만족</c:v>
                </c:pt>
              </c:strCache>
            </c:strRef>
          </c:cat>
          <c:val>
            <c:numRef>
              <c:f>Sheet1!$B$2:$D$2</c:f>
              <c:numCache>
                <c:formatCode>0.0</c:formatCode>
                <c:ptCount val="3"/>
                <c:pt idx="0">
                  <c:v>70</c:v>
                </c:pt>
                <c:pt idx="1">
                  <c:v>69</c:v>
                </c:pt>
                <c:pt idx="2">
                  <c:v>67.7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08-4DF0-8CEA-74752334E5E9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전반적 만족</c:v>
                </c:pt>
                <c:pt idx="1">
                  <c:v>추천 의향</c:v>
                </c:pt>
                <c:pt idx="2">
                  <c:v>기대대비 채용 만족</c:v>
                </c:pt>
              </c:strCache>
            </c:strRef>
          </c:cat>
          <c:val>
            <c:numRef>
              <c:f>Sheet1!$B$3:$D$3</c:f>
              <c:numCache>
                <c:formatCode>0.0</c:formatCode>
                <c:ptCount val="3"/>
                <c:pt idx="0">
                  <c:v>78.3</c:v>
                </c:pt>
                <c:pt idx="1">
                  <c:v>75.3</c:v>
                </c:pt>
                <c:pt idx="2">
                  <c:v>75.599999999999994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08-4DF0-8CEA-74752334E5E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전반적 만족</c:v>
                </c:pt>
                <c:pt idx="1">
                  <c:v>추천 의향</c:v>
                </c:pt>
                <c:pt idx="2">
                  <c:v>기대대비 채용 만족</c:v>
                </c:pt>
              </c:strCache>
            </c:strRef>
          </c:cat>
          <c:val>
            <c:numRef>
              <c:f>Sheet1!$B$4:$D$4</c:f>
              <c:numCache>
                <c:formatCode>####.0</c:formatCode>
                <c:ptCount val="3"/>
                <c:pt idx="0">
                  <c:v>75.605660377358589</c:v>
                </c:pt>
                <c:pt idx="1">
                  <c:v>72.30471698113216</c:v>
                </c:pt>
                <c:pt idx="2">
                  <c:v>75.133962264151023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08-4DF0-8CEA-74752334E5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3546752"/>
        <c:axId val="-2123543616"/>
      </c:barChart>
      <c:catAx>
        <c:axId val="-212354675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543616"/>
        <c:crosses val="autoZero"/>
        <c:auto val="1"/>
        <c:lblAlgn val="ctr"/>
        <c:lblOffset val="100"/>
        <c:noMultiLvlLbl val="0"/>
      </c:catAx>
      <c:valAx>
        <c:axId val="-2123543616"/>
        <c:scaling>
          <c:orientation val="minMax"/>
          <c:max val="10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-212354675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61481709164672083"/>
          <c:y val="2.5908893856838061E-2"/>
          <c:w val="0.37435676668782764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4140277777777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4"/>
            <c:spPr>
              <a:solidFill>
                <a:srgbClr val="DA2020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xVal>
            <c:numRef>
              <c:f>Sheet1!$B$1:$Y$1</c:f>
              <c:numCache>
                <c:formatCode>General</c:formatCode>
                <c:ptCount val="24"/>
              </c:numCache>
            </c:numRef>
          </c:xVal>
          <c:yVal>
            <c:numRef>
              <c:f>Sheet1!$B$2:$Y$2</c:f>
              <c:numCache>
                <c:formatCode>General</c:formatCode>
                <c:ptCount val="24"/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3BA-463C-9301-53368E6616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631032"/>
        <c:axId val="-2123614176"/>
      </c:scatterChart>
      <c:valAx>
        <c:axId val="-2123631032"/>
        <c:scaling>
          <c:orientation val="minMax"/>
          <c:max val="23"/>
          <c:min val="17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-2123614176"/>
        <c:crossesAt val="66.8"/>
        <c:crossBetween val="midCat"/>
        <c:majorUnit val="4"/>
        <c:minorUnit val="4"/>
      </c:valAx>
      <c:valAx>
        <c:axId val="-2123614176"/>
        <c:scaling>
          <c:orientation val="minMax"/>
          <c:max val="70.599999999999994"/>
          <c:min val="63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-2123631032"/>
        <c:crossesAt val="20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rgbClr val="DA2020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4A9-46F9-9E28-7E0658D4C7FC}"/>
              </c:ext>
            </c:extLst>
          </c:dPt>
          <c:dPt>
            <c:idx val="1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4A9-46F9-9E28-7E0658D4C7FC}"/>
              </c:ext>
            </c:extLst>
          </c:dPt>
          <c:dPt>
            <c:idx val="2"/>
            <c:marker>
              <c:spPr>
                <a:solidFill>
                  <a:srgbClr val="9ED6DF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4A9-46F9-9E28-7E0658D4C7FC}"/>
              </c:ext>
            </c:extLst>
          </c:dPt>
          <c:dPt>
            <c:idx val="3"/>
            <c:marker>
              <c:spPr>
                <a:solidFill>
                  <a:srgbClr val="C3D69B"/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F4A9-46F9-9E28-7E0658D4C7FC}"/>
              </c:ext>
            </c:extLst>
          </c:dPt>
          <c:dLbls>
            <c:dLbl>
              <c:idx val="0"/>
              <c:layout>
                <c:manualLayout>
                  <c:x val="-5.291666666666666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국제대학교인지도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4A9-46F9-9E28-7E0658D4C7F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99583333333335E-2"/>
                  <c:y val="-0.1167619149689564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국제대학교 출신 직원 및 현장실습생 만족도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4A9-46F9-9E28-7E0658D4C7F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7165222222222229"/>
                  <c:y val="1.6580191925591795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ct val="75000"/>
                      </a:lnSpc>
                      <a:defRPr sz="1000"/>
                    </a:pPr>
                    <a:r>
                      <a:rPr lang="ko-KR" altLang="en-US" dirty="0" smtClean="0"/>
                      <a:t>국제대학교</a:t>
                    </a:r>
                  </a:p>
                  <a:p>
                    <a:pPr algn="r">
                      <a:lnSpc>
                        <a:spcPct val="75000"/>
                      </a:lnSpc>
                      <a:defRPr sz="1000"/>
                    </a:pPr>
                    <a:r>
                      <a:rPr lang="ko-KR" altLang="en-US" dirty="0" smtClean="0"/>
                      <a:t>산학협력 만족도</a:t>
                    </a:r>
                    <a:endParaRPr lang="ko-KR" alt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4A9-46F9-9E28-7E0658D4C7FC}"/>
                </c:ext>
                <c:ext xmlns:c15="http://schemas.microsoft.com/office/drawing/2012/chart" uri="{CE6537A1-D6FC-4f65-9D91-7224C49458BB}">
                  <c15:layout>
                    <c:manualLayout>
                      <c:w val="0.25226263888888889"/>
                      <c:h val="9.6545423405759875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5.2916666666666667E-3"/>
                  <c:y val="8.3403994649703748E-3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lnSpc>
                        <a:spcPct val="75000"/>
                      </a:lnSpc>
                      <a:defRPr sz="1000"/>
                    </a:pPr>
                    <a:r>
                      <a:rPr lang="ko-KR" altLang="en-US" dirty="0"/>
                      <a:t>국제대학교 </a:t>
                    </a:r>
                    <a:endParaRPr lang="ko-KR" altLang="en-US" dirty="0" smtClean="0"/>
                  </a:p>
                  <a:p>
                    <a:pPr algn="l">
                      <a:lnSpc>
                        <a:spcPct val="75000"/>
                      </a:lnSpc>
                      <a:defRPr sz="1000"/>
                    </a:pPr>
                    <a:r>
                      <a:rPr lang="ko-KR" altLang="en-US" dirty="0" smtClean="0"/>
                      <a:t>전반적 </a:t>
                    </a:r>
                    <a:r>
                      <a:rPr lang="ko-KR" altLang="en-US" dirty="0"/>
                      <a:t>만족도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4A9-46F9-9E28-7E0658D4C7FC}"/>
                </c:ext>
                <c:ext xmlns:c15="http://schemas.microsoft.com/office/drawing/2012/chart" uri="{CE6537A1-D6FC-4f65-9D91-7224C49458BB}">
                  <c15:layout>
                    <c:manualLayout>
                      <c:w val="0.23815152777777779"/>
                      <c:h val="0.1132256969727536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lnSpc>
                    <a:spcPct val="75000"/>
                  </a:lnSpc>
                  <a:defRPr sz="1000"/>
                </a:pPr>
                <a:endParaRPr lang="ko-KR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Sheet1!$B$1:$Y$1</c:f>
              <c:numCache>
                <c:formatCode>General</c:formatCode>
                <c:ptCount val="24"/>
                <c:pt idx="0">
                  <c:v>25.106612297375698</c:v>
                </c:pt>
                <c:pt idx="1">
                  <c:v>21.417932064556283</c:v>
                </c:pt>
                <c:pt idx="2">
                  <c:v>27.796781180590624</c:v>
                </c:pt>
                <c:pt idx="3">
                  <c:v>25.678674457477396</c:v>
                </c:pt>
              </c:numCache>
            </c:numRef>
          </c:xVal>
          <c:yVal>
            <c:numRef>
              <c:f>Sheet1!$B$2:$Y$2</c:f>
              <c:numCache>
                <c:formatCode>####.0</c:formatCode>
                <c:ptCount val="24"/>
                <c:pt idx="0">
                  <c:v>75.951415094339609</c:v>
                </c:pt>
                <c:pt idx="1">
                  <c:v>74.164874213836455</c:v>
                </c:pt>
                <c:pt idx="2">
                  <c:v>75.104874213836482</c:v>
                </c:pt>
                <c:pt idx="3">
                  <c:v>75.605660377358589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4A9-46F9-9E28-7E0658D4C7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611824"/>
        <c:axId val="-2123610648"/>
      </c:scatterChart>
      <c:valAx>
        <c:axId val="-2123611824"/>
        <c:scaling>
          <c:orientation val="minMax"/>
          <c:max val="28.630000000000003"/>
          <c:min val="21.37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-2123610648"/>
        <c:crossesAt val="75.210000000000008"/>
        <c:crossBetween val="midCat"/>
        <c:majorUnit val="4"/>
        <c:minorUnit val="4"/>
      </c:valAx>
      <c:valAx>
        <c:axId val="-2123610648"/>
        <c:scaling>
          <c:orientation val="minMax"/>
          <c:max val="76.3"/>
          <c:min val="74.11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-2123611824"/>
        <c:crossesAt val="25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rgbClr val="9ED6D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E67-4F91-9F77-10D687BCE8EC}"/>
              </c:ext>
            </c:extLst>
          </c:dPt>
          <c:dPt>
            <c:idx val="1"/>
            <c:marker>
              <c:spPr>
                <a:solidFill>
                  <a:srgbClr val="C3D69B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E67-4F91-9F77-10D687BCE8EC}"/>
              </c:ext>
            </c:extLst>
          </c:dPt>
          <c:dPt>
            <c:idx val="2"/>
            <c:marker>
              <c:spPr>
                <a:solidFill>
                  <a:srgbClr val="9ED6D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E67-4F91-9F77-10D687BCE8EC}"/>
              </c:ext>
            </c:extLst>
          </c:dPt>
          <c:dPt>
            <c:idx val="3"/>
            <c:marker>
              <c:spPr>
                <a:solidFill>
                  <a:srgbClr val="9ED6D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E67-4F91-9F77-10D687BCE8EC}"/>
              </c:ext>
            </c:extLst>
          </c:dPt>
          <c:dPt>
            <c:idx val="4"/>
            <c:marker>
              <c:spPr>
                <a:solidFill>
                  <a:srgbClr val="BFBFB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E67-4F91-9F77-10D687BCE8EC}"/>
              </c:ext>
            </c:extLst>
          </c:dPt>
          <c:dPt>
            <c:idx val="5"/>
            <c:marker>
              <c:spPr>
                <a:solidFill>
                  <a:srgbClr val="BFBFB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E67-4F91-9F77-10D687BCE8EC}"/>
              </c:ext>
            </c:extLst>
          </c:dPt>
          <c:dPt>
            <c:idx val="6"/>
            <c:marker>
              <c:spPr>
                <a:solidFill>
                  <a:srgbClr val="BFBFB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AE67-4F91-9F77-10D687BCE8EC}"/>
              </c:ext>
            </c:extLst>
          </c:dPt>
          <c:dPt>
            <c:idx val="7"/>
            <c:marker>
              <c:spPr>
                <a:solidFill>
                  <a:srgbClr val="9ED6D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E67-4F91-9F77-10D687BCE8EC}"/>
              </c:ext>
            </c:extLst>
          </c:dPt>
          <c:dPt>
            <c:idx val="8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AE67-4F91-9F77-10D687BCE8EC}"/>
              </c:ext>
            </c:extLst>
          </c:dPt>
          <c:dPt>
            <c:idx val="9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E67-4F91-9F77-10D687BCE8EC}"/>
              </c:ext>
            </c:extLst>
          </c:dPt>
          <c:dPt>
            <c:idx val="10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AE67-4F91-9F77-10D687BCE8EC}"/>
              </c:ext>
            </c:extLst>
          </c:dPt>
          <c:dPt>
            <c:idx val="11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E67-4F91-9F77-10D687BCE8EC}"/>
              </c:ext>
            </c:extLst>
          </c:dPt>
          <c:dPt>
            <c:idx val="12"/>
            <c:marker>
              <c:spPr>
                <a:solidFill>
                  <a:srgbClr val="C3D69B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AE67-4F91-9F77-10D687BCE8EC}"/>
              </c:ext>
            </c:extLst>
          </c:dPt>
          <c:dPt>
            <c:idx val="13"/>
            <c:marker>
              <c:spPr>
                <a:solidFill>
                  <a:srgbClr val="C3D69B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AE67-4F91-9F77-10D687BCE8EC}"/>
              </c:ext>
            </c:extLst>
          </c:dPt>
          <c:dLbls>
            <c:dLbl>
              <c:idx val="0"/>
              <c:layout>
                <c:manualLayout>
                  <c:x val="-0.17197916666666666"/>
                  <c:y val="4.502018969805284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dirty="0"/>
                      <a:t>가치 있고 경쟁력 있는 교육서비스를 제공하는 대학이다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E67-4F91-9F77-10D687BCE8EC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29402777777777"/>
                  <c:y val="-0.1901551186637288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dirty="0"/>
                      <a:t>직무능력 향상</a:t>
                    </a:r>
                  </a:p>
                  <a:p>
                    <a:pPr algn="r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dirty="0"/>
                      <a:t>교육프로그램 운영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E67-4F91-9F77-10D687BCE8E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2624999999999996E-4"/>
                  <c:y val="-0.12511860068528349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dirty="0"/>
                      <a:t>최신 학문이나 기술을 반영하여 우수한 인재를 양성하는 대학이다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E67-4F91-9F77-10D687BCE8EC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4641527777777776E-2"/>
                  <c:y val="5.3376875414380028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sz="900" dirty="0"/>
                      <a:t>배운 지식</a:t>
                    </a:r>
                    <a:r>
                      <a:rPr lang="en-US" altLang="ko-KR" sz="900" dirty="0"/>
                      <a:t>(</a:t>
                    </a:r>
                    <a:r>
                      <a:rPr lang="ko-KR" altLang="en-US" sz="900" dirty="0"/>
                      <a:t>기술</a:t>
                    </a:r>
                    <a:r>
                      <a:rPr lang="en-US" altLang="ko-KR" sz="900" dirty="0"/>
                      <a:t>)</a:t>
                    </a:r>
                    <a:r>
                      <a:rPr lang="ko-KR" altLang="en-US" sz="900" dirty="0"/>
                      <a:t>이 현업에서</a:t>
                    </a:r>
                  </a:p>
                  <a:p>
                    <a:pPr algn="l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sz="900" dirty="0"/>
                      <a:t>잘 활용되고 있다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9792597222222222"/>
                  <c:y val="-0.18183153081306225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dirty="0"/>
                      <a:t>산업 환경변화에 따른</a:t>
                    </a:r>
                  </a:p>
                  <a:p>
                    <a:pPr algn="r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dirty="0"/>
                      <a:t>기업 요구를 교육내용에 반영하고 있다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E67-4F91-9F77-10D687BCE8EC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540277777777782E-3"/>
                  <c:y val="-2.2351566579772246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dirty="0"/>
                      <a:t>산업계의 발전에 </a:t>
                    </a:r>
                  </a:p>
                  <a:p>
                    <a:pPr algn="l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dirty="0"/>
                      <a:t>기여하는 대학이다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E67-4F91-9F77-10D687BCE8EC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0.10759722222222222"/>
                  <c:y val="3.3360547133987513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baseline="0" dirty="0"/>
                      <a:t>향후 발전가능성이 높은 대학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AE67-4F91-9F77-10D687BCE8EC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4063888888889536E-3"/>
                  <c:y val="-2.7854743449512095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지역 대표 전문 교육기관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E67-4F91-9F77-10D687BCE8E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lnSpc>
                    <a:spcPct val="75000"/>
                  </a:lnSpc>
                  <a:defRPr sz="900" spc="-100" baseline="0"/>
                </a:pPr>
                <a:endParaRPr lang="ko-KR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Sheet1!$B$1:$S$1</c:f>
              <c:numCache>
                <c:formatCode>General</c:formatCode>
                <c:ptCount val="18"/>
                <c:pt idx="0">
                  <c:v>13.6959412217767</c:v>
                </c:pt>
                <c:pt idx="1">
                  <c:v>13.77587423601207</c:v>
                </c:pt>
                <c:pt idx="2">
                  <c:v>12.61774457351334</c:v>
                </c:pt>
                <c:pt idx="3">
                  <c:v>12.512106918215965</c:v>
                </c:pt>
                <c:pt idx="4">
                  <c:v>12.169002719988617</c:v>
                </c:pt>
                <c:pt idx="5">
                  <c:v>10.805839611965492</c:v>
                </c:pt>
                <c:pt idx="6">
                  <c:v>11.595315658556844</c:v>
                </c:pt>
                <c:pt idx="7">
                  <c:v>12.828175059970967</c:v>
                </c:pt>
              </c:numCache>
            </c:numRef>
          </c:xVal>
          <c:yVal>
            <c:numRef>
              <c:f>Sheet1!$B$2:$S$2</c:f>
              <c:numCache>
                <c:formatCode>####.0</c:formatCode>
                <c:ptCount val="18"/>
                <c:pt idx="0">
                  <c:v>81.759433962264154</c:v>
                </c:pt>
                <c:pt idx="1">
                  <c:v>82.543396226415112</c:v>
                </c:pt>
                <c:pt idx="2">
                  <c:v>81.600943396226441</c:v>
                </c:pt>
                <c:pt idx="3">
                  <c:v>80.503773584905659</c:v>
                </c:pt>
                <c:pt idx="4">
                  <c:v>82.225471698113225</c:v>
                </c:pt>
                <c:pt idx="5">
                  <c:v>82.853773584905667</c:v>
                </c:pt>
                <c:pt idx="6">
                  <c:v>86.159433962264146</c:v>
                </c:pt>
                <c:pt idx="7">
                  <c:v>79.085849056603791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AE67-4F91-9F77-10D687BCE8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603984"/>
        <c:axId val="-2123612608"/>
      </c:scatterChart>
      <c:valAx>
        <c:axId val="-2123603984"/>
        <c:scaling>
          <c:orientation val="minMax"/>
          <c:max val="14.239999999999998"/>
          <c:min val="10.76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-2123612608"/>
        <c:crossesAt val="82.09"/>
        <c:crossBetween val="midCat"/>
        <c:majorUnit val="4"/>
        <c:minorUnit val="4"/>
      </c:valAx>
      <c:valAx>
        <c:axId val="-2123612608"/>
        <c:scaling>
          <c:orientation val="minMax"/>
          <c:max val="86.210000000000008"/>
          <c:min val="77.97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-2123603984"/>
        <c:crossesAt val="12.5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29-4A77-BFDA-A0DA087DDCF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29-4A77-BFDA-A0DA087DDCF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729-4A77-BFDA-A0DA087DDCF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729-4A77-BFDA-A0DA087DDCF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29-4A77-BFDA-A0DA087DDCF1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29-4A77-BFDA-A0DA087DDCF1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공학계열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####.0</c:formatCode>
                <c:ptCount val="1"/>
                <c:pt idx="0">
                  <c:v>15.09433962264151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729-4A77-BFDA-A0DA087DDCF1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자연계열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####.0</c:formatCode>
                <c:ptCount val="1"/>
                <c:pt idx="0">
                  <c:v>9.433962264150944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729-4A77-BFDA-A0DA087DDCF1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인문사회계열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####.0</c:formatCode>
                <c:ptCount val="1"/>
                <c:pt idx="0">
                  <c:v>64.15094339622641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729-4A77-BFDA-A0DA087DDCF1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예체능계열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####.0</c:formatCode>
                <c:ptCount val="1"/>
                <c:pt idx="0">
                  <c:v>11.320754716981133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F729-4A77-BFDA-A0DA087DDC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-2123583600"/>
        <c:axId val="-2123551064"/>
      </c:barChart>
      <c:catAx>
        <c:axId val="-212358360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551064"/>
        <c:crosses val="autoZero"/>
        <c:auto val="1"/>
        <c:lblAlgn val="ctr"/>
        <c:lblOffset val="100"/>
        <c:noMultiLvlLbl val="0"/>
      </c:catAx>
      <c:valAx>
        <c:axId val="-2123551064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-2123583600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267563563721662"/>
          <c:y val="3.9431745205241689E-2"/>
          <c:w val="0.39974181122605668"/>
          <c:h val="0.93781688796320406"/>
        </c:manualLayout>
      </c:layout>
      <c:overlay val="0"/>
      <c:txPr>
        <a:bodyPr/>
        <a:lstStyle/>
        <a:p>
          <a:pPr>
            <a:lnSpc>
              <a:spcPct val="90000"/>
            </a:lnSpc>
            <a:defRPr sz="1000">
              <a:latin typeface="Trebuchet MS" panose="020B0603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740-4FE1-B53B-6575CB879EC6}"/>
              </c:ext>
            </c:extLst>
          </c:dPt>
          <c:dPt>
            <c:idx val="1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740-4FE1-B53B-6575CB879EC6}"/>
              </c:ext>
            </c:extLst>
          </c:dPt>
          <c:dPt>
            <c:idx val="2"/>
            <c:marker>
              <c:spPr>
                <a:solidFill>
                  <a:srgbClr val="9ED6D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740-4FE1-B53B-6575CB879EC6}"/>
              </c:ext>
            </c:extLst>
          </c:dPt>
          <c:dPt>
            <c:idx val="3"/>
            <c:marker>
              <c:spPr>
                <a:solidFill>
                  <a:schemeClr val="accent6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740-4FE1-B53B-6575CB879EC6}"/>
              </c:ext>
            </c:extLst>
          </c:dPt>
          <c:dPt>
            <c:idx val="4"/>
            <c:marker>
              <c:spPr>
                <a:solidFill>
                  <a:srgbClr val="9ED6D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740-4FE1-B53B-6575CB879EC6}"/>
              </c:ext>
            </c:extLst>
          </c:dPt>
          <c:dPt>
            <c:idx val="5"/>
            <c:marker>
              <c:spPr>
                <a:solidFill>
                  <a:srgbClr val="C3D69B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740-4FE1-B53B-6575CB879EC6}"/>
              </c:ext>
            </c:extLst>
          </c:dPt>
          <c:dPt>
            <c:idx val="6"/>
            <c:marker>
              <c:spPr>
                <a:solidFill>
                  <a:srgbClr val="BFBFB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3740-4FE1-B53B-6575CB879EC6}"/>
              </c:ext>
            </c:extLst>
          </c:dPt>
          <c:dPt>
            <c:idx val="7"/>
            <c:marker>
              <c:spPr>
                <a:solidFill>
                  <a:srgbClr val="9ED6D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740-4FE1-B53B-6575CB879EC6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3740-4FE1-B53B-6575CB879EC6}"/>
              </c:ext>
            </c:extLst>
          </c:dPt>
          <c:dPt>
            <c:idx val="9"/>
            <c:marker>
              <c:spPr>
                <a:solidFill>
                  <a:srgbClr val="C3D69B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3740-4FE1-B53B-6575CB879EC6}"/>
              </c:ext>
            </c:extLst>
          </c:dPt>
          <c:dPt>
            <c:idx val="10"/>
            <c:marker>
              <c:spPr>
                <a:solidFill>
                  <a:srgbClr val="9ED6D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3740-4FE1-B53B-6575CB879EC6}"/>
              </c:ext>
            </c:extLst>
          </c:dPt>
          <c:dPt>
            <c:idx val="11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3740-4FE1-B53B-6575CB879EC6}"/>
              </c:ext>
            </c:extLst>
          </c:dPt>
          <c:dPt>
            <c:idx val="12"/>
            <c:marker>
              <c:spPr>
                <a:solidFill>
                  <a:srgbClr val="BFBFB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3740-4FE1-B53B-6575CB879EC6}"/>
              </c:ext>
            </c:extLst>
          </c:dPt>
          <c:dPt>
            <c:idx val="13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3740-4FE1-B53B-6575CB879EC6}"/>
              </c:ext>
            </c:extLst>
          </c:dPt>
          <c:dPt>
            <c:idx val="14"/>
            <c:marker>
              <c:spPr>
                <a:solidFill>
                  <a:schemeClr val="accent3">
                    <a:lumMod val="60000"/>
                    <a:lumOff val="40000"/>
                  </a:schemeClr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3740-4FE1-B53B-6575CB879EC6}"/>
              </c:ext>
            </c:extLst>
          </c:dPt>
          <c:dLbls>
            <c:dLbl>
              <c:idx val="0"/>
              <c:layout>
                <c:manualLayout>
                  <c:x val="-0.1763888888888889"/>
                  <c:y val="9.3409531975165036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전공분야 전문 지식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740-4FE1-B53B-6575CB879EC6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937430555555555"/>
                  <c:y val="1.1844307639932437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외국어 능력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740-4FE1-B53B-6575CB879EC6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0555555555555554E-3"/>
                  <c:y val="-8.0065313121570031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의사소통능력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740-4FE1-B53B-6575CB879EC6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0230555555555555"/>
                  <c:y val="7.3393203694772535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수리능력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740-4FE1-B53B-6575CB879EC6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555555555555554E-3"/>
                  <c:y val="3.3363173948721863E-3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lnSpc>
                        <a:spcPct val="75000"/>
                      </a:lnSpc>
                      <a:defRPr sz="1000" spc="-100" baseline="0"/>
                    </a:pPr>
                    <a:r>
                      <a:rPr lang="ko-KR" altLang="en-US" dirty="0" smtClean="0"/>
                      <a:t>문제해결</a:t>
                    </a:r>
                    <a:r>
                      <a:rPr lang="ko-KR" altLang="en-US" baseline="0" dirty="0"/>
                      <a:t> </a:t>
                    </a:r>
                    <a:endParaRPr lang="ko-KR" altLang="en-US" baseline="0" dirty="0" smtClean="0"/>
                  </a:p>
                  <a:p>
                    <a:pPr algn="l">
                      <a:lnSpc>
                        <a:spcPct val="75000"/>
                      </a:lnSpc>
                      <a:defRPr sz="1000" spc="-100" baseline="0"/>
                    </a:pPr>
                    <a:r>
                      <a:rPr lang="ko-KR" altLang="en-US" dirty="0" smtClean="0"/>
                      <a:t>능력</a:t>
                    </a:r>
                    <a:endParaRPr lang="ko-KR" alt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740-4FE1-B53B-6575CB879EC6}"/>
                </c:ext>
                <c:ext xmlns:c15="http://schemas.microsoft.com/office/drawing/2012/chart" uri="{CE6537A1-D6FC-4f65-9D91-7224C49458BB}">
                  <c15:layout>
                    <c:manualLayout>
                      <c:w val="8.1138888888888885E-2"/>
                      <c:h val="0.10645350590455416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4.409722222222222E-3"/>
                  <c:y val="-9.1741635959202469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lnSpc>
                        <a:spcPct val="75000"/>
                      </a:lnSpc>
                      <a:defRPr sz="1000" spc="-100" baseline="0"/>
                    </a:pPr>
                    <a:r>
                      <a:rPr lang="ko-KR" altLang="en-US" dirty="0" smtClean="0"/>
                      <a:t>자기개발</a:t>
                    </a:r>
                    <a:r>
                      <a:rPr lang="ko-KR" altLang="en-US" baseline="0" dirty="0"/>
                      <a:t> </a:t>
                    </a:r>
                    <a:r>
                      <a:rPr lang="ko-KR" altLang="en-US" dirty="0" smtClean="0"/>
                      <a:t>능력</a:t>
                    </a:r>
                    <a:endParaRPr lang="ko-KR" alt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87638888888889"/>
                      <c:h val="4.9740575776775375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12347222222222219"/>
                  <c:y val="3.3360547133986294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자원관리능력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3740-4FE1-B53B-6575CB879EC6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2916666666666667E-3"/>
                  <c:y val="6.6721094267974419E-3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ct val="75000"/>
                      </a:lnSpc>
                      <a:defRPr sz="1000" spc="-100" baseline="0"/>
                    </a:pPr>
                    <a:r>
                      <a:rPr lang="ko-KR" altLang="en-US" dirty="0" smtClean="0"/>
                      <a:t>대인관계</a:t>
                    </a:r>
                  </a:p>
                  <a:p>
                    <a:pPr algn="l">
                      <a:lnSpc>
                        <a:spcPct val="75000"/>
                      </a:lnSpc>
                      <a:defRPr sz="1000" spc="-100" baseline="0"/>
                    </a:pPr>
                    <a:r>
                      <a:rPr lang="ko-KR" altLang="en-US" dirty="0" smtClean="0"/>
                      <a:t>능력</a:t>
                    </a:r>
                    <a:endParaRPr lang="ko-KR" alt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3740-4FE1-B53B-6575CB879EC6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5277777777777777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정보능력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3740-4FE1-B53B-6575CB879EC6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7.0555555555554912E-3"/>
                  <c:y val="-7.6729258408171311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기술능력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3740-4FE1-B53B-6575CB879EC6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3.5277777777777131E-3"/>
                  <c:y val="0.1067537508287599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조직이해능력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0583333333333333E-2"/>
                  <c:y val="-6.6721094267975642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직업윤리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3740-4FE1-B53B-6575CB879EC6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0854166666666668E-2"/>
                  <c:y val="1.718199518137105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인성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3740-4FE1-B53B-6575CB879EC6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638888888888888E-3"/>
                  <c:y val="-3.3360547133987517E-3"/>
                </c:manualLayout>
              </c:layout>
              <c:tx>
                <c:rich>
                  <a:bodyPr/>
                  <a:lstStyle/>
                  <a:p>
                    <a:r>
                      <a:rPr lang="ko-KR" altLang="en-US" dirty="0"/>
                      <a:t>창의성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3740-4FE1-B53B-6575CB879EC6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4.4097222222222288E-2"/>
                  <c:y val="3.3360547133987513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책임감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3740-4FE1-B53B-6575CB879EC6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lnSpc>
                    <a:spcPct val="75000"/>
                  </a:lnSpc>
                  <a:defRPr sz="1000" spc="-100" baseline="0"/>
                </a:pPr>
                <a:endParaRPr lang="ko-KR"/>
              </a:p>
            </c:tx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Sheet1!$B$1:$Y$1</c:f>
              <c:numCache>
                <c:formatCode>General</c:formatCode>
                <c:ptCount val="24"/>
                <c:pt idx="0">
                  <c:v>6.2918072563038097</c:v>
                </c:pt>
                <c:pt idx="1">
                  <c:v>5.676591830890338</c:v>
                </c:pt>
                <c:pt idx="2">
                  <c:v>6.9107187379212816</c:v>
                </c:pt>
                <c:pt idx="3">
                  <c:v>6.224873204919894</c:v>
                </c:pt>
                <c:pt idx="4">
                  <c:v>7.1355555834471538</c:v>
                </c:pt>
                <c:pt idx="5">
                  <c:v>7.3591270651245928</c:v>
                </c:pt>
                <c:pt idx="6">
                  <c:v>6.4295856496909014</c:v>
                </c:pt>
                <c:pt idx="7">
                  <c:v>7.9275553220282182</c:v>
                </c:pt>
                <c:pt idx="8">
                  <c:v>4.5770069406673759</c:v>
                </c:pt>
                <c:pt idx="9">
                  <c:v>6.6898177194716162</c:v>
                </c:pt>
                <c:pt idx="10">
                  <c:v>6.8508515695700041</c:v>
                </c:pt>
                <c:pt idx="11">
                  <c:v>7.4537581465879326</c:v>
                </c:pt>
                <c:pt idx="12">
                  <c:v>6.5495070628757812</c:v>
                </c:pt>
                <c:pt idx="13">
                  <c:v>6.8870606499600227</c:v>
                </c:pt>
                <c:pt idx="14">
                  <c:v>7.0361832605410886</c:v>
                </c:pt>
              </c:numCache>
            </c:numRef>
          </c:xVal>
          <c:yVal>
            <c:numRef>
              <c:f>Sheet1!$B$2:$Y$2</c:f>
              <c:numCache>
                <c:formatCode>####.0</c:formatCode>
                <c:ptCount val="24"/>
                <c:pt idx="0">
                  <c:v>74.164874213836455</c:v>
                </c:pt>
                <c:pt idx="1">
                  <c:v>74.694339622641451</c:v>
                </c:pt>
                <c:pt idx="2">
                  <c:v>64.162264150943358</c:v>
                </c:pt>
                <c:pt idx="3">
                  <c:v>75.473584905660374</c:v>
                </c:pt>
                <c:pt idx="4">
                  <c:v>75.006603773584885</c:v>
                </c:pt>
                <c:pt idx="5">
                  <c:v>77.828301886792474</c:v>
                </c:pt>
                <c:pt idx="6">
                  <c:v>78.770754716981145</c:v>
                </c:pt>
                <c:pt idx="7">
                  <c:v>75.003773584905645</c:v>
                </c:pt>
                <c:pt idx="8">
                  <c:v>80.654716981132083</c:v>
                </c:pt>
                <c:pt idx="9">
                  <c:v>80.658490566037727</c:v>
                </c:pt>
                <c:pt idx="10">
                  <c:v>76.26037735849053</c:v>
                </c:pt>
                <c:pt idx="11">
                  <c:v>78.458490566037725</c:v>
                </c:pt>
                <c:pt idx="12">
                  <c:v>82.070754716981156</c:v>
                </c:pt>
                <c:pt idx="13">
                  <c:v>86.005660377358524</c:v>
                </c:pt>
                <c:pt idx="14">
                  <c:v>80.186792452830204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3740-4FE1-B53B-6575CB879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637696"/>
        <c:axId val="-2123617312"/>
      </c:scatterChart>
      <c:valAx>
        <c:axId val="-2123637696"/>
        <c:scaling>
          <c:orientation val="minMax"/>
          <c:max val="8.81"/>
          <c:min val="4.53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-2123617312"/>
        <c:crossesAt val="77.240000000000009"/>
        <c:crossBetween val="midCat"/>
        <c:majorUnit val="4"/>
        <c:minorUnit val="4"/>
      </c:valAx>
      <c:valAx>
        <c:axId val="-2123617312"/>
        <c:scaling>
          <c:orientation val="minMax"/>
          <c:max val="90.36"/>
          <c:min val="64.11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-2123637696"/>
        <c:crossesAt val="6.67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15972222222228E-2"/>
          <c:y val="9.9143605860108452E-2"/>
          <c:w val="0.54271194444444448"/>
          <c:h val="0.7257738725479913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Y축</c:v>
                </c:pt>
              </c:strCache>
            </c:strRef>
          </c:tx>
          <c:spPr>
            <a:ln w="28279">
              <a:noFill/>
            </a:ln>
          </c:spPr>
          <c:marker>
            <c:symbol val="circle"/>
            <c:size val="7"/>
            <c:spPr>
              <a:solidFill>
                <a:srgbClr val="9ED6DF"/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c:spPr>
          </c:marke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F9E-4100-8B82-751957253E20}"/>
              </c:ext>
            </c:extLst>
          </c:dPt>
          <c:dPt>
            <c:idx val="1"/>
            <c:marker>
              <c:spPr>
                <a:solidFill>
                  <a:srgbClr val="BFBFB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F9E-4100-8B82-751957253E2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F9E-4100-8B82-751957253E20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F9E-4100-8B82-751957253E20}"/>
              </c:ext>
            </c:extLst>
          </c:dPt>
          <c:dPt>
            <c:idx val="4"/>
            <c:marker>
              <c:spPr>
                <a:solidFill>
                  <a:srgbClr val="BFBFBF"/>
                </a:solidFill>
                <a:ln w="9525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</a:ln>
              </c:spPr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F9E-4100-8B82-751957253E20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AF9E-4100-8B82-751957253E20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AF9E-4100-8B82-751957253E20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F9E-4100-8B82-751957253E20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AF9E-4100-8B82-751957253E20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AF9E-4100-8B82-751957253E20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AF9E-4100-8B82-751957253E20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AF9E-4100-8B82-751957253E20}"/>
              </c:ext>
            </c:extLst>
          </c:dPt>
          <c:dPt>
            <c:idx val="1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AF9E-4100-8B82-751957253E20}"/>
              </c:ext>
            </c:extLst>
          </c:dPt>
          <c:dPt>
            <c:idx val="1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AF9E-4100-8B82-751957253E20}"/>
              </c:ext>
            </c:extLst>
          </c:dPt>
          <c:dPt>
            <c:idx val="1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AF9E-4100-8B82-751957253E20}"/>
              </c:ext>
            </c:extLst>
          </c:dPt>
          <c:dLbls>
            <c:dLbl>
              <c:idx val="0"/>
              <c:layout>
                <c:manualLayout>
                  <c:x val="-0.22287625000000003"/>
                  <c:y val="2.166780670426164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dirty="0"/>
                      <a:t>국제대학교와의 산학협력 내용이 귀사의 요구와 기대수준에 부합된다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9E-4100-8B82-751957253E2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4625"/>
                  <c:y val="0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baseline="0" dirty="0"/>
                      <a:t>국제대학교는 산학협력 프로그램을 적극적으로 추진한다</a:t>
                    </a:r>
                    <a:endParaRPr lang="ko-KR" alt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F9E-4100-8B82-751957253E20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343055555556201E-3"/>
                  <c:y val="-0.18183153081306228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dirty="0"/>
                      <a:t>국제대학교는 산학협력 프로그램 운영에 산업체 요구를 적극적으로 반영한다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20472583333333333"/>
                  <c:y val="4.2234452671628196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r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 dirty="0"/>
                      <a:t>국제대학교와의 산학협력을 통해 회사의 기술적 애로사항 및 인력수급 문제가 해결되었다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F9E-4100-8B82-751957253E2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616879469818539E-17"/>
                  <c:y val="5.0040820700981273E-2"/>
                </c:manualLayout>
              </c:layout>
              <c:tx>
                <c:rich>
                  <a:bodyPr wrap="square" lIns="38100" tIns="19050" rIns="38100" bIns="19050" anchor="ctr" anchorCtr="0">
                    <a:spAutoFit/>
                  </a:bodyPr>
                  <a:lstStyle/>
                  <a:p>
                    <a:pPr algn="l">
                      <a:lnSpc>
                        <a:spcPct val="75000"/>
                      </a:lnSpc>
                      <a:defRPr sz="900" spc="-100" baseline="0"/>
                    </a:pPr>
                    <a:r>
                      <a:rPr lang="ko-KR" altLang="en-US"/>
                      <a:t>국제대학교와 지속적으로 산학협력을 하고 싶다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AF9E-4100-8B82-751957253E20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1966666666666663E-3"/>
                  <c:y val="-6.1149882896599235E-2"/>
                </c:manualLayout>
              </c:layout>
              <c:tx>
                <c:rich>
                  <a:bodyPr/>
                  <a:lstStyle/>
                  <a:p>
                    <a:r>
                      <a:rPr lang="ko-KR" altLang="en-US"/>
                      <a:t>국제대학교와의 산학협력을 통해 실질적 도움을 받고 있다</a:t>
                    </a:r>
                  </a:p>
                </c:rich>
              </c:tx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F9E-4100-8B82-751957253E2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lnSpc>
                    <a:spcPct val="75000"/>
                  </a:lnSpc>
                  <a:defRPr sz="900" spc="-100" baseline="0"/>
                </a:pPr>
                <a:endParaRPr lang="ko-KR"/>
              </a:p>
            </c:txPr>
            <c:dLblPos val="t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Sheet1!$B$1:$P$1</c:f>
              <c:numCache>
                <c:formatCode>General</c:formatCode>
                <c:ptCount val="15"/>
                <c:pt idx="0">
                  <c:v>16.897263502460188</c:v>
                </c:pt>
                <c:pt idx="1">
                  <c:v>16.114004464277937</c:v>
                </c:pt>
                <c:pt idx="2">
                  <c:v>17.194124854248386</c:v>
                </c:pt>
                <c:pt idx="3">
                  <c:v>18.061400589463986</c:v>
                </c:pt>
                <c:pt idx="4">
                  <c:v>14.735986770368454</c:v>
                </c:pt>
                <c:pt idx="5">
                  <c:v>16.997219819181041</c:v>
                </c:pt>
              </c:numCache>
            </c:numRef>
          </c:xVal>
          <c:yVal>
            <c:numRef>
              <c:f>Sheet1!$B$2:$P$2</c:f>
              <c:numCache>
                <c:formatCode>####.0</c:formatCode>
                <c:ptCount val="15"/>
                <c:pt idx="0">
                  <c:v>81.125471698113202</c:v>
                </c:pt>
                <c:pt idx="1">
                  <c:v>82.226415094339643</c:v>
                </c:pt>
                <c:pt idx="2">
                  <c:v>81.287735849056645</c:v>
                </c:pt>
                <c:pt idx="3">
                  <c:v>79.871698113207572</c:v>
                </c:pt>
                <c:pt idx="4">
                  <c:v>84.110377358490553</c:v>
                </c:pt>
                <c:pt idx="5">
                  <c:v>80.346226415094335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AF9E-4100-8B82-751957253E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3609864"/>
        <c:axId val="-2123624368"/>
      </c:scatterChart>
      <c:valAx>
        <c:axId val="-2123609864"/>
        <c:scaling>
          <c:orientation val="minMax"/>
          <c:max val="18.650000000000002"/>
          <c:min val="14.69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-2123624368"/>
        <c:crossesAt val="81.490000000000009"/>
        <c:crossBetween val="midCat"/>
        <c:majorUnit val="4"/>
        <c:minorUnit val="4"/>
      </c:valAx>
      <c:valAx>
        <c:axId val="-2123624368"/>
        <c:scaling>
          <c:orientation val="minMax"/>
          <c:max val="84.16"/>
          <c:min val="78.83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 w="6350">
            <a:solidFill>
              <a:schemeClr val="bg1">
                <a:lumMod val="65000"/>
              </a:schemeClr>
            </a:solidFill>
            <a:prstDash val="dash"/>
          </a:ln>
        </c:spPr>
        <c:crossAx val="-2123609864"/>
        <c:crossesAt val="16.670000000000002"/>
        <c:crossBetween val="midCat"/>
        <c:majorUnit val="5.64"/>
        <c:minorUnit val="5.64"/>
      </c:valAx>
      <c:spPr>
        <a:noFill/>
        <a:ln w="6350">
          <a:solidFill>
            <a:schemeClr val="bg1">
              <a:lumMod val="50000"/>
            </a:schemeClr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Trebuchet MS" pitchFamily="34" charset="0"/>
          <a:ea typeface="맑은 고딕" pitchFamily="50" charset="-127"/>
          <a:cs typeface="조선일보명조"/>
        </a:defRPr>
      </a:pPr>
      <a:endParaRPr lang="ko-KR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7245411966712851"/>
          <c:w val="0.89418425256434075"/>
          <c:h val="0.7094235951140314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6"/>
              <c:layout>
                <c:manualLayout>
                  <c:x val="0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CBE-4AD0-8A9E-51433E5FDC7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019102582295509E-16"/>
                  <c:y val="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CBE-4AD0-8A9E-51433E5FDC7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0CBE-4AD0-8A9E-51433E5FDC7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0019102582295509E-16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0CBE-4AD0-8A9E-51433E5FDC7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산업체 전문대학교육 관련 인식</c:v>
                </c:pt>
                <c:pt idx="1">
                  <c:v>요즘 전문대학은 산업체의 수요에 맞는 능력을 가진 졸업생을 배출하고 있다</c:v>
                </c:pt>
                <c:pt idx="2">
                  <c:v>요즘 전문대학은 산업 환경 변화에 따른 기업의 요구를 교육 내용에 반영하고 있다</c:v>
                </c:pt>
                <c:pt idx="3">
                  <c:v>전문대학의 교육은 현업에서 필요한지식 및 기술을 습득하는데 도움이 된다</c:v>
                </c:pt>
                <c:pt idx="4">
                  <c:v>현업에서 익힌 기술만큼 전문대학교육에서 배운 기술이 역시 유용하다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.0">
                  <c:v>65</c:v>
                </c:pt>
                <c:pt idx="1">
                  <c:v>64.2</c:v>
                </c:pt>
                <c:pt idx="2">
                  <c:v>63.8</c:v>
                </c:pt>
                <c:pt idx="3">
                  <c:v>68.099999999999994</c:v>
                </c:pt>
                <c:pt idx="4" formatCode="0.0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BE-4AD0-8A9E-51433E5FDC7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0"/>
                  <c:y val="-4.3181489761396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0CBE-4AD0-8A9E-51433E5FD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8.6362979522792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0CBE-4AD0-8A9E-51433E5FD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4.3181489761395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0CBE-4AD0-8A9E-51433E5FDC7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0CBE-4AD0-8A9E-51433E5FDC7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4.3181489761395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0CBE-4AD0-8A9E-51433E5FDC72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0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0CBE-4AD0-8A9E-51433E5FDC7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0019102582295509E-16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0CBE-4AD0-8A9E-51433E5FDC7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산업체 전문대학교육 관련 인식</c:v>
                </c:pt>
                <c:pt idx="1">
                  <c:v>요즘 전문대학은 산업체의 수요에 맞는 능력을 가진 졸업생을 배출하고 있다</c:v>
                </c:pt>
                <c:pt idx="2">
                  <c:v>요즘 전문대학은 산업 환경 변화에 따른 기업의 요구를 교육 내용에 반영하고 있다</c:v>
                </c:pt>
                <c:pt idx="3">
                  <c:v>전문대학의 교육은 현업에서 필요한지식 및 기술을 습득하는데 도움이 된다</c:v>
                </c:pt>
                <c:pt idx="4">
                  <c:v>현업에서 익힌 기술만큼 전문대학교육에서 배운 기술이 역시 유용하다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.0">
                  <c:v>76</c:v>
                </c:pt>
                <c:pt idx="1">
                  <c:v>76.8</c:v>
                </c:pt>
                <c:pt idx="2">
                  <c:v>76.3</c:v>
                </c:pt>
                <c:pt idx="3">
                  <c:v>76.2</c:v>
                </c:pt>
                <c:pt idx="4">
                  <c:v>74.8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CBE-4AD0-8A9E-51433E5FDC72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2.5047756455738772E-17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0CBE-4AD0-8A9E-51433E5FD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0CBE-4AD0-8A9E-51433E5FD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095512911477543E-17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0CBE-4AD0-8A9E-51433E5FD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0CBE-4AD0-8A9E-51433E5FD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1.72725959045586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0CBE-4AD0-8A9E-51433E5FDC7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4.3181489761395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0CBE-4AD0-8A9E-51433E5FDC72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0"/>
                  <c:y val="1.7272595904558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0CBE-4AD0-8A9E-51433E5FDC72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-3.4545191809117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0CBE-4AD0-8A9E-51433E5FDC72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0019102582295509E-16"/>
                  <c:y val="-1.2954446928419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0CBE-4AD0-8A9E-51433E5FDC72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0987711324731507E-3"/>
                  <c:y val="2.1590744880698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0CBE-4AD0-8A9E-51433E5FDC72}"/>
                </c:ex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038205164591017E-16"/>
                  <c:y val="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0CBE-4AD0-8A9E-51433E5FDC72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0"/>
                  <c:y val="-8.63629795227935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0CBE-4AD0-8A9E-51433E5FDC72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산업체 전문대학교육 관련 인식</c:v>
                </c:pt>
                <c:pt idx="1">
                  <c:v>요즘 전문대학은 산업체의 수요에 맞는 능력을 가진 졸업생을 배출하고 있다</c:v>
                </c:pt>
                <c:pt idx="2">
                  <c:v>요즘 전문대학은 산업 환경 변화에 따른 기업의 요구를 교육 내용에 반영하고 있다</c:v>
                </c:pt>
                <c:pt idx="3">
                  <c:v>전문대학의 교육은 현업에서 필요한지식 및 기술을 습득하는데 도움이 된다</c:v>
                </c:pt>
                <c:pt idx="4">
                  <c:v>현업에서 익힌 기술만큼 전문대학교육에서 배운 기술이 역시 유용하다</c:v>
                </c:pt>
              </c:strCache>
            </c:strRef>
          </c:cat>
          <c:val>
            <c:numRef>
              <c:f>Sheet1!$B$4:$F$4</c:f>
              <c:numCache>
                <c:formatCode>0.0</c:formatCode>
                <c:ptCount val="5"/>
                <c:pt idx="0">
                  <c:v>66.236556603773579</c:v>
                </c:pt>
                <c:pt idx="1">
                  <c:v>66.509433962264154</c:v>
                </c:pt>
                <c:pt idx="2">
                  <c:v>65.255660377358467</c:v>
                </c:pt>
                <c:pt idx="3">
                  <c:v>66.669811320754704</c:v>
                </c:pt>
                <c:pt idx="4">
                  <c:v>66.511320754716976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9-0CBE-4AD0-8A9E-51433E5FDC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-2123612216"/>
        <c:axId val="-2123613392"/>
      </c:barChart>
      <c:catAx>
        <c:axId val="-212361221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613392"/>
        <c:crosses val="autoZero"/>
        <c:auto val="1"/>
        <c:lblAlgn val="ctr"/>
        <c:lblOffset val="100"/>
        <c:noMultiLvlLbl val="0"/>
      </c:catAx>
      <c:valAx>
        <c:axId val="-2123613392"/>
        <c:scaling>
          <c:orientation val="minMax"/>
          <c:max val="12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-21236122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7872030986279445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319892185321126E-2"/>
          <c:y val="5.5350000000000069E-3"/>
          <c:w val="0.97723502347588542"/>
          <c:h val="0.9701705555555555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공개채용</c:v>
                </c:pt>
                <c:pt idx="1">
                  <c:v>학교(교수) 추천</c:v>
                </c:pt>
                <c:pt idx="2">
                  <c:v>현장실습생 중에서 채용</c:v>
                </c:pt>
                <c:pt idx="3">
                  <c:v>직원 추천</c:v>
                </c:pt>
                <c:pt idx="4">
                  <c:v>외부 스카우트</c:v>
                </c:pt>
                <c:pt idx="5">
                  <c:v>구직 사이트</c:v>
                </c:pt>
              </c:strCache>
            </c:strRef>
          </c:cat>
          <c:val>
            <c:numRef>
              <c:f>Sheet1!$B$2:$G$2</c:f>
              <c:numCache>
                <c:formatCode>###0.0</c:formatCode>
                <c:ptCount val="6"/>
                <c:pt idx="0">
                  <c:v>65.644171779141104</c:v>
                </c:pt>
                <c:pt idx="1">
                  <c:v>22.085889570552148</c:v>
                </c:pt>
                <c:pt idx="2">
                  <c:v>4.9079754601226995</c:v>
                </c:pt>
                <c:pt idx="3" formatCode="0.0">
                  <c:v>1.2269938650306749</c:v>
                </c:pt>
                <c:pt idx="4" formatCode="0.0">
                  <c:v>0.61349693251533743</c:v>
                </c:pt>
                <c:pt idx="5" formatCode="0.0">
                  <c:v>1.8404907975460123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16-419C-8ACE-E15D0DFBC718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Sheet1!$B$1:$G$1</c:f>
              <c:strCache>
                <c:ptCount val="6"/>
                <c:pt idx="0">
                  <c:v>공개채용</c:v>
                </c:pt>
                <c:pt idx="1">
                  <c:v>학교(교수) 추천</c:v>
                </c:pt>
                <c:pt idx="2">
                  <c:v>현장실습생 중에서 채용</c:v>
                </c:pt>
                <c:pt idx="3">
                  <c:v>직원 추천</c:v>
                </c:pt>
                <c:pt idx="4">
                  <c:v>외부 스카우트</c:v>
                </c:pt>
                <c:pt idx="5">
                  <c:v>구직 사이트</c:v>
                </c:pt>
              </c:strCache>
            </c:strRef>
          </c:cat>
          <c:val>
            <c:numRef>
              <c:f>Sheet1!$B$3:$G$3</c:f>
              <c:numCache>
                <c:formatCode>####.0</c:formatCode>
                <c:ptCount val="6"/>
                <c:pt idx="0">
                  <c:v>68.867924528301884</c:v>
                </c:pt>
                <c:pt idx="1">
                  <c:v>16.037735849056602</c:v>
                </c:pt>
                <c:pt idx="2">
                  <c:v>7.5471698113207548</c:v>
                </c:pt>
                <c:pt idx="3">
                  <c:v>4.716981132075472</c:v>
                </c:pt>
                <c:pt idx="4">
                  <c:v>1.8867924528301887</c:v>
                </c:pt>
                <c:pt idx="5" formatCode="0.0">
                  <c:v>0.94339622641509435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90-4A20-A294-4B21A33CA2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3614960"/>
        <c:axId val="-2123625152"/>
      </c:barChart>
      <c:catAx>
        <c:axId val="-212361496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625152"/>
        <c:crosses val="autoZero"/>
        <c:auto val="1"/>
        <c:lblAlgn val="ctr"/>
        <c:lblOffset val="100"/>
        <c:noMultiLvlLbl val="0"/>
      </c:catAx>
      <c:valAx>
        <c:axId val="-2123625152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-21236149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0324386708063422"/>
          <c:y val="0"/>
          <c:w val="0.187080014624874"/>
          <c:h val="0.131566111111111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04590569430157E-3"/>
          <c:y val="0.16075722222222222"/>
          <c:w val="0.9854844157598811"/>
          <c:h val="0.814948333333333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spc="-50" baseline="0"/>
                </a:pPr>
                <a:endParaRPr lang="ko-K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인성</c:v>
                </c:pt>
                <c:pt idx="1">
                  <c:v>실무능력(현장 실습, 근로경험 등)</c:v>
                </c:pt>
                <c:pt idx="2">
                  <c:v>전공</c:v>
                </c:pt>
                <c:pt idx="3">
                  <c:v>소통능력</c:v>
                </c:pt>
                <c:pt idx="4">
                  <c:v>관련 자격증 소지</c:v>
                </c:pt>
                <c:pt idx="5">
                  <c:v>학교(교수) 추천 등</c:v>
                </c:pt>
                <c:pt idx="6">
                  <c:v>성적</c:v>
                </c:pt>
                <c:pt idx="7">
                  <c:v>외국어능력</c:v>
                </c:pt>
                <c:pt idx="8">
                  <c:v>출신학교</c:v>
                </c:pt>
                <c:pt idx="9">
                  <c:v>외모(첫인상)</c:v>
                </c:pt>
                <c:pt idx="10">
                  <c:v>책임감</c:v>
                </c:pt>
                <c:pt idx="11">
                  <c:v>협동심</c:v>
                </c:pt>
                <c:pt idx="12">
                  <c:v>말투</c:v>
                </c:pt>
                <c:pt idx="13">
                  <c:v>성실성</c:v>
                </c:pt>
                <c:pt idx="14">
                  <c:v>자기개발</c:v>
                </c:pt>
                <c:pt idx="15">
                  <c:v>국내 지리를 잘 알고 있어야 함</c:v>
                </c:pt>
              </c:strCache>
            </c:strRef>
          </c:cat>
          <c:val>
            <c:numRef>
              <c:f>Sheet1!$B$2:$Q$2</c:f>
              <c:numCache>
                <c:formatCode>###0.0</c:formatCode>
                <c:ptCount val="16"/>
                <c:pt idx="0">
                  <c:v>88.957055214723923</c:v>
                </c:pt>
                <c:pt idx="1">
                  <c:v>61.963190184049076</c:v>
                </c:pt>
                <c:pt idx="2">
                  <c:v>39.263803680981596</c:v>
                </c:pt>
                <c:pt idx="3">
                  <c:v>36.809815950920246</c:v>
                </c:pt>
                <c:pt idx="4">
                  <c:v>25.153374233128833</c:v>
                </c:pt>
                <c:pt idx="5">
                  <c:v>6.7484662576687118</c:v>
                </c:pt>
                <c:pt idx="6">
                  <c:v>5.5214723926380369</c:v>
                </c:pt>
                <c:pt idx="7">
                  <c:v>4.9079754601226995</c:v>
                </c:pt>
                <c:pt idx="8" formatCode="0.0">
                  <c:v>4.294478527607362</c:v>
                </c:pt>
                <c:pt idx="9" formatCode="0.0">
                  <c:v>4.294478527607362</c:v>
                </c:pt>
                <c:pt idx="10" formatCode="0.0">
                  <c:v>3.0674846625766872</c:v>
                </c:pt>
                <c:pt idx="11" formatCode="0.0">
                  <c:v>1.2269938650306749</c:v>
                </c:pt>
                <c:pt idx="12" formatCode="0.0">
                  <c:v>0.61349693251533743</c:v>
                </c:pt>
                <c:pt idx="13" formatCode="0.0">
                  <c:v>0.61349693251533743</c:v>
                </c:pt>
                <c:pt idx="14" formatCode="0.0">
                  <c:v>0.61349693251533743</c:v>
                </c:pt>
                <c:pt idx="15" formatCode="0.0">
                  <c:v>0.61349693251533743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B0-4883-B487-21788CAC6E05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Sheet1!$B$1:$Q$1</c:f>
              <c:strCache>
                <c:ptCount val="16"/>
                <c:pt idx="0">
                  <c:v>인성</c:v>
                </c:pt>
                <c:pt idx="1">
                  <c:v>실무능력(현장 실습, 근로경험 등)</c:v>
                </c:pt>
                <c:pt idx="2">
                  <c:v>전공</c:v>
                </c:pt>
                <c:pt idx="3">
                  <c:v>소통능력</c:v>
                </c:pt>
                <c:pt idx="4">
                  <c:v>관련 자격증 소지</c:v>
                </c:pt>
                <c:pt idx="5">
                  <c:v>학교(교수) 추천 등</c:v>
                </c:pt>
                <c:pt idx="6">
                  <c:v>성적</c:v>
                </c:pt>
                <c:pt idx="7">
                  <c:v>외국어능력</c:v>
                </c:pt>
                <c:pt idx="8">
                  <c:v>출신학교</c:v>
                </c:pt>
                <c:pt idx="9">
                  <c:v>외모(첫인상)</c:v>
                </c:pt>
                <c:pt idx="10">
                  <c:v>책임감</c:v>
                </c:pt>
                <c:pt idx="11">
                  <c:v>협동심</c:v>
                </c:pt>
                <c:pt idx="12">
                  <c:v>말투</c:v>
                </c:pt>
                <c:pt idx="13">
                  <c:v>성실성</c:v>
                </c:pt>
                <c:pt idx="14">
                  <c:v>자기개발</c:v>
                </c:pt>
                <c:pt idx="15">
                  <c:v>국내 지리를 잘 알고 있어야 함</c:v>
                </c:pt>
              </c:strCache>
            </c:strRef>
          </c:cat>
          <c:val>
            <c:numRef>
              <c:f>Sheet1!$B$3:$Q$3</c:f>
              <c:numCache>
                <c:formatCode>0.0</c:formatCode>
                <c:ptCount val="16"/>
                <c:pt idx="0">
                  <c:v>83.962264150943398</c:v>
                </c:pt>
                <c:pt idx="1">
                  <c:v>71.698113207547166</c:v>
                </c:pt>
                <c:pt idx="2">
                  <c:v>41.509433962264154</c:v>
                </c:pt>
                <c:pt idx="3">
                  <c:v>35.849056603773583</c:v>
                </c:pt>
                <c:pt idx="4">
                  <c:v>23.584905660377359</c:v>
                </c:pt>
                <c:pt idx="5">
                  <c:v>11.320754716981133</c:v>
                </c:pt>
                <c:pt idx="6">
                  <c:v>7.5471698113207548</c:v>
                </c:pt>
                <c:pt idx="7">
                  <c:v>6.6037735849056602</c:v>
                </c:pt>
                <c:pt idx="8">
                  <c:v>6.6037735849056602</c:v>
                </c:pt>
                <c:pt idx="9">
                  <c:v>3.7735849056603774</c:v>
                </c:pt>
                <c:pt idx="10">
                  <c:v>1.8867924528301887</c:v>
                </c:pt>
                <c:pt idx="11">
                  <c:v>1.8867924528301887</c:v>
                </c:pt>
                <c:pt idx="12">
                  <c:v>0.94339622641509435</c:v>
                </c:pt>
                <c:pt idx="13">
                  <c:v>0.94339622641509435</c:v>
                </c:pt>
                <c:pt idx="14">
                  <c:v>0.94339622641509435</c:v>
                </c:pt>
                <c:pt idx="15">
                  <c:v>0.94339622641509435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884-4B0C-A468-977B0EDB70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3602808"/>
        <c:axId val="-2123600848"/>
      </c:barChart>
      <c:catAx>
        <c:axId val="-212360280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600848"/>
        <c:crosses val="autoZero"/>
        <c:auto val="1"/>
        <c:lblAlgn val="ctr"/>
        <c:lblOffset val="100"/>
        <c:noMultiLvlLbl val="0"/>
      </c:catAx>
      <c:valAx>
        <c:axId val="-2123600848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-21236028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1068435028424735"/>
          <c:y val="0"/>
          <c:w val="0.18047384092538896"/>
          <c:h val="0.131566111111111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15043900513036"/>
          <c:y val="0.16075722222222222"/>
          <c:w val="0.72040440955194274"/>
          <c:h val="0.814948333333333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채용할 계획이다</c:v>
                </c:pt>
                <c:pt idx="1">
                  <c:v>잘 모르겠다</c:v>
                </c:pt>
                <c:pt idx="2">
                  <c:v>채용할 계획이 없다</c:v>
                </c:pt>
              </c:strCache>
            </c:strRef>
          </c:cat>
          <c:val>
            <c:numRef>
              <c:f>Sheet1!$B$2:$D$2</c:f>
              <c:numCache>
                <c:formatCode>###0.0</c:formatCode>
                <c:ptCount val="3"/>
                <c:pt idx="0">
                  <c:v>76.687116564417181</c:v>
                </c:pt>
                <c:pt idx="1">
                  <c:v>20.858895705521473</c:v>
                </c:pt>
                <c:pt idx="2">
                  <c:v>2.4539877300613497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3C-4C6A-A2EF-EDC986A9BCA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채용할 계획이다</c:v>
                </c:pt>
                <c:pt idx="1">
                  <c:v>잘 모르겠다</c:v>
                </c:pt>
                <c:pt idx="2">
                  <c:v>채용할 계획이 없다</c:v>
                </c:pt>
              </c:strCache>
            </c:strRef>
          </c:cat>
          <c:val>
            <c:numRef>
              <c:f>Sheet1!$B$3:$D$3</c:f>
              <c:numCache>
                <c:formatCode>####.0</c:formatCode>
                <c:ptCount val="3"/>
                <c:pt idx="0">
                  <c:v>79.245283018867923</c:v>
                </c:pt>
                <c:pt idx="1">
                  <c:v>16.981132075471699</c:v>
                </c:pt>
                <c:pt idx="2">
                  <c:v>3.7735849056603774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8B-4966-81A7-2C3CB07B7E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3606336"/>
        <c:axId val="-2123539696"/>
      </c:barChart>
      <c:catAx>
        <c:axId val="-212360633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539696"/>
        <c:crosses val="autoZero"/>
        <c:auto val="1"/>
        <c:lblAlgn val="ctr"/>
        <c:lblOffset val="100"/>
        <c:noMultiLvlLbl val="0"/>
      </c:catAx>
      <c:valAx>
        <c:axId val="-2123539696"/>
        <c:scaling>
          <c:orientation val="minMax"/>
          <c:max val="12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-21236063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1455397287188E-3"/>
          <c:y val="0.13179420689775939"/>
          <c:w val="0.9854844157598811"/>
          <c:h val="0.8149483333333333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3"/>
              <c:layout>
                <c:manualLayout>
                  <c:x val="-8.2258769680842447E-3"/>
                  <c:y val="-3.82854624371379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2365-45ED-8355-2F68497066A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빠른 현장 적응을 위한 다양한 실습 경험</c:v>
                </c:pt>
                <c:pt idx="1">
                  <c:v>사회 봉사활동 등의 참여를 통한 인성 강화</c:v>
                </c:pt>
                <c:pt idx="2">
                  <c:v>전공분야의 능력을 증명할 수 있는 전공 관련 자격증 보유</c:v>
                </c:pt>
                <c:pt idx="3">
                  <c:v>동아리 및 그룹 활동을 통한 적극성 및 협동성 고취</c:v>
                </c:pt>
                <c:pt idx="4">
                  <c:v>다양한 분야에 걸친 풍부한 상식 보유</c:v>
                </c:pt>
                <c:pt idx="5">
                  <c:v>어학능력 증명을 위한 높은 점수의 어학시험 성적표</c:v>
                </c:pt>
                <c:pt idx="6">
                  <c:v>개인의 전문성 및 능력 증명을 위한 각종 대회 및 공모전 응시 및 수상 경력 보유</c:v>
                </c:pt>
                <c:pt idx="7">
                  <c:v>인내심</c:v>
                </c:pt>
                <c:pt idx="8">
                  <c:v>전문성 향상</c:v>
                </c:pt>
                <c:pt idx="9">
                  <c:v>직업관</c:v>
                </c:pt>
                <c:pt idx="10">
                  <c:v>도덕성</c:v>
                </c:pt>
                <c:pt idx="11">
                  <c:v>적극성</c:v>
                </c:pt>
                <c:pt idx="12">
                  <c:v>사고력</c:v>
                </c:pt>
                <c:pt idx="13">
                  <c:v>포트폴리오</c:v>
                </c:pt>
              </c:strCache>
            </c:strRef>
          </c:cat>
          <c:val>
            <c:numRef>
              <c:f>Sheet1!$B$2:$O$2</c:f>
              <c:numCache>
                <c:formatCode>0.0</c:formatCode>
                <c:ptCount val="14"/>
                <c:pt idx="0">
                  <c:v>47.9</c:v>
                </c:pt>
                <c:pt idx="1">
                  <c:v>44.2</c:v>
                </c:pt>
                <c:pt idx="2">
                  <c:v>54.6</c:v>
                </c:pt>
                <c:pt idx="3">
                  <c:v>20.2</c:v>
                </c:pt>
                <c:pt idx="4">
                  <c:v>9.8000000000000007</c:v>
                </c:pt>
                <c:pt idx="5">
                  <c:v>10.4</c:v>
                </c:pt>
                <c:pt idx="6">
                  <c:v>7.4</c:v>
                </c:pt>
                <c:pt idx="8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B0-4883-B487-21788CAC6E05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-2.6799823705996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365-45ED-8355-2F68497066A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709794946806823E-3"/>
                  <c:y val="1.1485638731141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365-45ED-8355-2F68497066A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Sheet1!$B$1:$O$1</c:f>
              <c:strCache>
                <c:ptCount val="14"/>
                <c:pt idx="0">
                  <c:v>빠른 현장 적응을 위한 다양한 실습 경험</c:v>
                </c:pt>
                <c:pt idx="1">
                  <c:v>사회 봉사활동 등의 참여를 통한 인성 강화</c:v>
                </c:pt>
                <c:pt idx="2">
                  <c:v>전공분야의 능력을 증명할 수 있는 전공 관련 자격증 보유</c:v>
                </c:pt>
                <c:pt idx="3">
                  <c:v>동아리 및 그룹 활동을 통한 적극성 및 협동성 고취</c:v>
                </c:pt>
                <c:pt idx="4">
                  <c:v>다양한 분야에 걸친 풍부한 상식 보유</c:v>
                </c:pt>
                <c:pt idx="5">
                  <c:v>어학능력 증명을 위한 높은 점수의 어학시험 성적표</c:v>
                </c:pt>
                <c:pt idx="6">
                  <c:v>개인의 전문성 및 능력 증명을 위한 각종 대회 및 공모전 응시 및 수상 경력 보유</c:v>
                </c:pt>
                <c:pt idx="7">
                  <c:v>인내심</c:v>
                </c:pt>
                <c:pt idx="8">
                  <c:v>전문성 향상</c:v>
                </c:pt>
                <c:pt idx="9">
                  <c:v>직업관</c:v>
                </c:pt>
                <c:pt idx="10">
                  <c:v>도덕성</c:v>
                </c:pt>
                <c:pt idx="11">
                  <c:v>적극성</c:v>
                </c:pt>
                <c:pt idx="12">
                  <c:v>사고력</c:v>
                </c:pt>
                <c:pt idx="13">
                  <c:v>포트폴리오</c:v>
                </c:pt>
              </c:strCache>
            </c:strRef>
          </c:cat>
          <c:val>
            <c:numRef>
              <c:f>Sheet1!$B$3:$O$3</c:f>
              <c:numCache>
                <c:formatCode>0.0</c:formatCode>
                <c:ptCount val="14"/>
                <c:pt idx="0">
                  <c:v>62.264150943396224</c:v>
                </c:pt>
                <c:pt idx="1">
                  <c:v>45.283018867924532</c:v>
                </c:pt>
                <c:pt idx="2">
                  <c:v>42.452830188679243</c:v>
                </c:pt>
                <c:pt idx="3">
                  <c:v>19.811320754716981</c:v>
                </c:pt>
                <c:pt idx="4">
                  <c:v>9.433962264150944</c:v>
                </c:pt>
                <c:pt idx="5">
                  <c:v>6.6037735849056602</c:v>
                </c:pt>
                <c:pt idx="6">
                  <c:v>5.6603773584905666</c:v>
                </c:pt>
                <c:pt idx="7">
                  <c:v>2.8301886792452833</c:v>
                </c:pt>
                <c:pt idx="8">
                  <c:v>0.94339622641509435</c:v>
                </c:pt>
                <c:pt idx="9">
                  <c:v>0.94339622641509435</c:v>
                </c:pt>
                <c:pt idx="10">
                  <c:v>0.94339622641509435</c:v>
                </c:pt>
                <c:pt idx="11">
                  <c:v>0.94339622641509435</c:v>
                </c:pt>
                <c:pt idx="12">
                  <c:v>0.94339622641509435</c:v>
                </c:pt>
                <c:pt idx="13">
                  <c:v>0.94339622641509435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365-45ED-8355-2F68497066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123627896"/>
        <c:axId val="-2123600064"/>
      </c:barChart>
      <c:catAx>
        <c:axId val="-2123627896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600064"/>
        <c:crosses val="autoZero"/>
        <c:auto val="1"/>
        <c:lblAlgn val="ctr"/>
        <c:lblOffset val="100"/>
        <c:noMultiLvlLbl val="0"/>
      </c:catAx>
      <c:valAx>
        <c:axId val="-2123600064"/>
        <c:scaling>
          <c:orientation val="minMax"/>
          <c:max val="120"/>
          <c:min val="0"/>
        </c:scaling>
        <c:delete val="0"/>
        <c:axPos val="l"/>
        <c:numFmt formatCode="0.0" sourceLinked="1"/>
        <c:majorTickMark val="none"/>
        <c:minorTickMark val="none"/>
        <c:tickLblPos val="none"/>
        <c:spPr>
          <a:ln>
            <a:noFill/>
          </a:ln>
        </c:spPr>
        <c:crossAx val="-212362789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8120553357550373"/>
          <c:y val="0"/>
          <c:w val="0.18047384092538896"/>
          <c:h val="0.1315661111111111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74-4299-BC99-AD7B883784D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74-4299-BC99-AD7B883784D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274-4299-BC99-AD7B883784D9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274-4299-BC99-AD7B883784D9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74-4299-BC99-AD7B883784D9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74-4299-BC99-AD7B883784D9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274-4299-BC99-AD7B883784D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274-4299-BC99-AD7B883784D9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여성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####.0</c:formatCode>
                <c:ptCount val="1"/>
                <c:pt idx="0">
                  <c:v>56.60377358490566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274-4299-BC99-AD7B883784D9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남성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####.0</c:formatCode>
                <c:ptCount val="1"/>
                <c:pt idx="0">
                  <c:v>43.39622641509434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274-4299-BC99-AD7B883784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-2123550672"/>
        <c:axId val="-2123550280"/>
      </c:barChart>
      <c:catAx>
        <c:axId val="-212355067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550280"/>
        <c:crosses val="autoZero"/>
        <c:auto val="1"/>
        <c:lblAlgn val="ctr"/>
        <c:lblOffset val="100"/>
        <c:noMultiLvlLbl val="0"/>
      </c:catAx>
      <c:valAx>
        <c:axId val="-2123550280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-2123550672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267563563721662"/>
          <c:y val="3.9431745205241689E-2"/>
          <c:w val="0.20472921986188986"/>
          <c:h val="0.93781688796320406"/>
        </c:manualLayout>
      </c:layout>
      <c:overlay val="0"/>
      <c:txPr>
        <a:bodyPr/>
        <a:lstStyle/>
        <a:p>
          <a:pPr>
            <a:lnSpc>
              <a:spcPct val="90000"/>
            </a:lnSpc>
            <a:defRPr sz="1000">
              <a:latin typeface="Trebuchet MS" panose="020B0603020202020204" pitchFamily="34" charset="0"/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91-4ACA-B8FF-846B15A099F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91-4ACA-B8FF-846B15A099F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91-4ACA-B8FF-846B15A099F0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###0.0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691-4ACA-B8FF-846B15A099F0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11년 이상</c:v>
                </c:pt>
              </c:strCache>
            </c:strRef>
          </c:tx>
          <c:spPr>
            <a:solidFill>
              <a:srgbClr val="AAC2E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####.0</c:formatCode>
                <c:ptCount val="1"/>
                <c:pt idx="0">
                  <c:v>53.773584905660378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691-4ACA-B8FF-846B15A099F0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9~10년</c:v>
                </c:pt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####.0</c:formatCode>
                <c:ptCount val="1"/>
                <c:pt idx="0">
                  <c:v>5.6603773584905666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691-4ACA-B8FF-846B15A099F0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7~8년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####.0</c:formatCode>
                <c:ptCount val="1"/>
                <c:pt idx="0">
                  <c:v>3.7735849056603774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691-4ACA-B8FF-846B15A099F0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5~6년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####.0</c:formatCode>
                <c:ptCount val="1"/>
                <c:pt idx="0">
                  <c:v>7.5471698113207548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691-4ACA-B8FF-846B15A099F0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3~4년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####.0</c:formatCode>
                <c:ptCount val="1"/>
                <c:pt idx="0">
                  <c:v>16.037735849056602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CA-B8FF-846B15A099F0}"/>
            </c:ext>
          </c:extLst>
        </c:ser>
        <c:ser>
          <c:idx val="9"/>
          <c:order val="9"/>
          <c:tx>
            <c:strRef>
              <c:f>Sheet1!$A$11</c:f>
              <c:strCache>
                <c:ptCount val="1"/>
                <c:pt idx="0">
                  <c:v>2년 이하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Sheet1!$B$11</c:f>
              <c:numCache>
                <c:formatCode>####.0</c:formatCode>
                <c:ptCount val="1"/>
                <c:pt idx="0">
                  <c:v>13.20754716981132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691-4ACA-B8FF-846B15A09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-2123538912"/>
        <c:axId val="-2123538520"/>
      </c:barChart>
      <c:catAx>
        <c:axId val="-212353891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538520"/>
        <c:crosses val="autoZero"/>
        <c:auto val="1"/>
        <c:lblAlgn val="ctr"/>
        <c:lblOffset val="100"/>
        <c:noMultiLvlLbl val="0"/>
      </c:catAx>
      <c:valAx>
        <c:axId val="-2123538520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-2123538912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12258467512303282"/>
          <c:y val="4.9741209038344954E-2"/>
          <c:w val="0.37768110886043144"/>
          <c:h val="0.900517038701308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275390390785637"/>
          <c:y val="3.8008157597847793E-2"/>
          <c:w val="0.39492316489276807"/>
          <c:h val="0.9438694784344556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DBE0F0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4E-436F-87C6-C11B79D2DA6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E8F0E9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4E-436F-87C6-C11B79D2DA6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D6ECEE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4E-436F-87C6-C11B79D2DA6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사원</c:v>
                </c:pt>
              </c:strCache>
            </c:strRef>
          </c:tx>
          <c:spPr>
            <a:solidFill>
              <a:srgbClr val="C5D4F3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Sheet1!$B$5</c:f>
              <c:numCache>
                <c:formatCode>####.0</c:formatCode>
                <c:ptCount val="1"/>
                <c:pt idx="0">
                  <c:v>18.867924528301888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44E-436F-87C6-C11B79D2DA6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대리급</c:v>
                </c:pt>
              </c:strCache>
            </c:strRef>
          </c:tx>
          <c:spPr>
            <a:solidFill>
              <a:srgbClr val="9ED6DF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B44E-436F-87C6-C11B79D2DA6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Sheet1!$B$6</c:f>
              <c:numCache>
                <c:formatCode>####.0</c:formatCode>
                <c:ptCount val="1"/>
                <c:pt idx="0">
                  <c:v>17.924528301886792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44E-436F-87C6-C11B79D2DA6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과장급</c:v>
                </c:pt>
              </c:strCache>
            </c:strRef>
          </c:tx>
          <c:spPr>
            <a:solidFill>
              <a:srgbClr val="A6CAF0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4.3780241115368868E-3"/>
                  <c:y val="1.3797838845588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4D5-498B-9F8D-DEC03F62F8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Sheet1!$B$7</c:f>
              <c:numCache>
                <c:formatCode>####.0</c:formatCode>
                <c:ptCount val="1"/>
                <c:pt idx="0">
                  <c:v>6.6037735849056602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44E-436F-87C6-C11B79D2DA6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차장급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2.781296649189467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44E-436F-87C6-C11B79D2DA6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Sheet1!$B$8</c:f>
              <c:numCache>
                <c:formatCode>####.0</c:formatCode>
                <c:ptCount val="1"/>
                <c:pt idx="0">
                  <c:v>1.8867924528301887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4E-436F-87C6-C11B79D2DA6D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  <c:pt idx="0">
                  <c:v>부장급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Sheet1!$B$9</c:f>
              <c:numCache>
                <c:formatCode>####.0</c:formatCode>
                <c:ptCount val="1"/>
                <c:pt idx="0">
                  <c:v>9.433962264150944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44E-436F-87C6-C11B79D2DA6D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  <c:pt idx="0">
                  <c:v>경영층/임원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열1</c:v>
                </c:pt>
              </c:strCache>
            </c:strRef>
          </c:cat>
          <c:val>
            <c:numRef>
              <c:f>Sheet1!$B$10</c:f>
              <c:numCache>
                <c:formatCode>####.0</c:formatCode>
                <c:ptCount val="1"/>
                <c:pt idx="0">
                  <c:v>45.283018867924532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4E-436F-87C6-C11B79D2DA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-2123556552"/>
        <c:axId val="-2123556944"/>
      </c:barChart>
      <c:catAx>
        <c:axId val="-2123556552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556944"/>
        <c:crosses val="autoZero"/>
        <c:auto val="1"/>
        <c:lblAlgn val="ctr"/>
        <c:lblOffset val="100"/>
        <c:noMultiLvlLbl val="0"/>
      </c:catAx>
      <c:valAx>
        <c:axId val="-2123556944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one"/>
        <c:spPr>
          <a:ln>
            <a:noFill/>
          </a:ln>
        </c:spPr>
        <c:crossAx val="-2123556552"/>
        <c:crosses val="autoZero"/>
        <c:crossBetween val="between"/>
      </c:valAx>
      <c:spPr>
        <a:noFill/>
        <a:ln w="25400">
          <a:noFill/>
        </a:ln>
      </c:spPr>
    </c:plotArea>
    <c:legend>
      <c:legendPos val="l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ayout>
        <c:manualLayout>
          <c:xMode val="edge"/>
          <c:yMode val="edge"/>
          <c:x val="0.12258467512303282"/>
          <c:y val="4.9741209038344954E-2"/>
          <c:w val="0.37768110886043144"/>
          <c:h val="0.900517038701308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864819836284424E-2"/>
          <c:w val="0.99255477730376829"/>
          <c:h val="0.921012894944875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Sheet1!$A$1:$G$1</c:f>
              <c:strCache>
                <c:ptCount val="7"/>
                <c:pt idx="0">
                  <c:v>50인 미만</c:v>
                </c:pt>
                <c:pt idx="1">
                  <c:v>50인~100인 미만</c:v>
                </c:pt>
                <c:pt idx="2">
                  <c:v>100인~200인 미만</c:v>
                </c:pt>
                <c:pt idx="3">
                  <c:v>200인~300인 미만</c:v>
                </c:pt>
                <c:pt idx="4">
                  <c:v>300인~500인 미만</c:v>
                </c:pt>
                <c:pt idx="5">
                  <c:v>500인~1,000인 미만</c:v>
                </c:pt>
                <c:pt idx="6">
                  <c:v>1,000인 이상</c:v>
                </c:pt>
              </c:strCache>
            </c:strRef>
          </c:cat>
          <c:val>
            <c:numRef>
              <c:f>Sheet1!$A$2:$G$2</c:f>
              <c:numCache>
                <c:formatCode>####.0</c:formatCode>
                <c:ptCount val="7"/>
                <c:pt idx="0">
                  <c:v>71.698113207547166</c:v>
                </c:pt>
                <c:pt idx="1">
                  <c:v>7.5471698113207548</c:v>
                </c:pt>
                <c:pt idx="2">
                  <c:v>4.716981132075472</c:v>
                </c:pt>
                <c:pt idx="3">
                  <c:v>2.8301886792452833</c:v>
                </c:pt>
                <c:pt idx="4">
                  <c:v>5.6603773584905666</c:v>
                </c:pt>
                <c:pt idx="5">
                  <c:v>2.8301886792452833</c:v>
                </c:pt>
                <c:pt idx="6">
                  <c:v>4.716981132075472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79-4D45-80A5-BF50B7B03DE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3560080"/>
        <c:axId val="-2123560472"/>
      </c:barChart>
      <c:catAx>
        <c:axId val="-212356008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560472"/>
        <c:crosses val="autoZero"/>
        <c:auto val="1"/>
        <c:lblAlgn val="ctr"/>
        <c:lblOffset val="100"/>
        <c:noMultiLvlLbl val="0"/>
      </c:catAx>
      <c:valAx>
        <c:axId val="-2123560472"/>
        <c:scaling>
          <c:orientation val="minMax"/>
          <c:max val="100"/>
          <c:min val="0"/>
        </c:scaling>
        <c:delete val="0"/>
        <c:axPos val="l"/>
        <c:numFmt formatCode="####.0" sourceLinked="1"/>
        <c:majorTickMark val="none"/>
        <c:minorTickMark val="none"/>
        <c:tickLblPos val="none"/>
        <c:spPr>
          <a:ln>
            <a:noFill/>
          </a:ln>
        </c:spPr>
        <c:crossAx val="-2123560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864819836284424E-2"/>
          <c:w val="0.99255477730376829"/>
          <c:h val="0.921012894944875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Sheet1!$A$1:$M$1</c:f>
              <c:strCache>
                <c:ptCount val="13"/>
                <c:pt idx="0">
                  <c:v>교육 서비스업</c:v>
                </c:pt>
                <c:pt idx="1">
                  <c:v>보건 및 사회복지사업</c:v>
                </c:pt>
                <c:pt idx="2">
                  <c:v>사업서비스업</c:v>
                </c:pt>
                <c:pt idx="3">
                  <c:v>기타 공공, 수리 및 개인서비스업</c:v>
                </c:pt>
                <c:pt idx="4">
                  <c:v>숙박 및 음식점업</c:v>
                </c:pt>
                <c:pt idx="5">
                  <c:v>제조업</c:v>
                </c:pt>
                <c:pt idx="6">
                  <c:v>통신업</c:v>
                </c:pt>
                <c:pt idx="7">
                  <c:v>도매 및 소매업</c:v>
                </c:pt>
                <c:pt idx="8">
                  <c:v>공공행정, 국방, 사회보장</c:v>
                </c:pt>
                <c:pt idx="9">
                  <c:v>전기, 가스 및 수도사업</c:v>
                </c:pt>
                <c:pt idx="10">
                  <c:v>운수업</c:v>
                </c:pt>
                <c:pt idx="11">
                  <c:v>오락, 문화 및 운동관련</c:v>
                </c:pt>
                <c:pt idx="12">
                  <c:v>기타</c:v>
                </c:pt>
              </c:strCache>
            </c:strRef>
          </c:cat>
          <c:val>
            <c:numRef>
              <c:f>Sheet1!$A$2:$M$2</c:f>
              <c:numCache>
                <c:formatCode>0.0</c:formatCode>
                <c:ptCount val="13"/>
                <c:pt idx="0">
                  <c:v>37.735849056603776</c:v>
                </c:pt>
                <c:pt idx="1">
                  <c:v>14.150943396226415</c:v>
                </c:pt>
                <c:pt idx="2">
                  <c:v>10.377358490566039</c:v>
                </c:pt>
                <c:pt idx="3">
                  <c:v>10.377358490566039</c:v>
                </c:pt>
                <c:pt idx="4">
                  <c:v>6.6037735849056602</c:v>
                </c:pt>
                <c:pt idx="5">
                  <c:v>4.716981132075472</c:v>
                </c:pt>
                <c:pt idx="6">
                  <c:v>4.716981132075472</c:v>
                </c:pt>
                <c:pt idx="7">
                  <c:v>3.7735849056603774</c:v>
                </c:pt>
                <c:pt idx="8">
                  <c:v>3.7735849056603774</c:v>
                </c:pt>
                <c:pt idx="9">
                  <c:v>0.94339622641509435</c:v>
                </c:pt>
                <c:pt idx="10">
                  <c:v>0.94339622641509435</c:v>
                </c:pt>
                <c:pt idx="11">
                  <c:v>0.94339622641509435</c:v>
                </c:pt>
                <c:pt idx="12">
                  <c:v>0.94339622641509435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AA-409E-823A-93F89F4435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3558904"/>
        <c:axId val="-2123613000"/>
      </c:barChart>
      <c:catAx>
        <c:axId val="-212355890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613000"/>
        <c:crosses val="autoZero"/>
        <c:auto val="1"/>
        <c:lblAlgn val="ctr"/>
        <c:lblOffset val="100"/>
        <c:noMultiLvlLbl val="0"/>
      </c:catAx>
      <c:valAx>
        <c:axId val="-2123613000"/>
        <c:scaling>
          <c:orientation val="minMax"/>
          <c:max val="7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-2123558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40760822790251E-3"/>
          <c:y val="6.0864819836284424E-2"/>
          <c:w val="0.98299068336345641"/>
          <c:h val="0.921012894944875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8AAAC6"/>
              </a:solidFill>
              <a:ln w="63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626-425B-9ADE-9DF22B8D87A8}"/>
              </c:ext>
            </c:extLst>
          </c:dPt>
          <c:dPt>
            <c:idx val="1"/>
            <c:invertIfNegative val="0"/>
            <c:bubble3D val="0"/>
            <c:spPr>
              <a:solidFill>
                <a:srgbClr val="6FB9C5"/>
              </a:solidFill>
              <a:ln w="6350">
                <a:solidFill>
                  <a:schemeClr val="bg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626-425B-9ADE-9DF22B8D87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Sheet1!$A$1:$C$1</c:f>
              <c:strCache>
                <c:ptCount val="3"/>
                <c:pt idx="0">
                  <c:v>16년</c:v>
                </c:pt>
                <c:pt idx="1">
                  <c:v>2017</c:v>
                </c:pt>
                <c:pt idx="2">
                  <c:v>2018</c:v>
                </c:pt>
              </c:strCache>
            </c:strRef>
          </c:cat>
          <c:val>
            <c:numRef>
              <c:f>Sheet1!$A$2:$C$2</c:f>
              <c:numCache>
                <c:formatCode>###0.0</c:formatCode>
                <c:ptCount val="3"/>
                <c:pt idx="0">
                  <c:v>69.26475688020831</c:v>
                </c:pt>
                <c:pt idx="1">
                  <c:v>77.30607042433536</c:v>
                </c:pt>
                <c:pt idx="2" formatCode="####.0">
                  <c:v>75.441705974842762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626-425B-9ADE-9DF22B8D87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-2123577720"/>
        <c:axId val="-2123552240"/>
      </c:barChart>
      <c:catAx>
        <c:axId val="-2123577720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552240"/>
        <c:crosses val="autoZero"/>
        <c:auto val="1"/>
        <c:lblAlgn val="ctr"/>
        <c:lblOffset val="100"/>
        <c:noMultiLvlLbl val="0"/>
      </c:catAx>
      <c:valAx>
        <c:axId val="-2123552240"/>
        <c:scaling>
          <c:orientation val="minMax"/>
          <c:max val="100"/>
          <c:min val="0"/>
        </c:scaling>
        <c:delete val="0"/>
        <c:axPos val="l"/>
        <c:numFmt formatCode="###0.0" sourceLinked="1"/>
        <c:majorTickMark val="none"/>
        <c:minorTickMark val="none"/>
        <c:tickLblPos val="none"/>
        <c:spPr>
          <a:ln>
            <a:noFill/>
          </a:ln>
        </c:spPr>
        <c:crossAx val="-21235777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370507179358024E-2"/>
          <c:y val="0.21631818297731273"/>
          <c:w val="0.89418425256434075"/>
          <c:h val="0.7655595318038470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2016년</c:v>
                </c:pt>
              </c:strCache>
            </c:strRef>
          </c:tx>
          <c:spPr>
            <a:solidFill>
              <a:srgbClr val="8AAAC6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전체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69.3</c:v>
                </c:pt>
                <c:pt idx="1">
                  <c:v>67.7</c:v>
                </c:pt>
                <c:pt idx="2">
                  <c:v>72.599999999999994</c:v>
                </c:pt>
                <c:pt idx="3">
                  <c:v>72.5</c:v>
                </c:pt>
                <c:pt idx="4">
                  <c:v>65.400000000000006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94-48BC-9E06-A3230B9053D0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2017년</c:v>
                </c:pt>
              </c:strCache>
            </c:strRef>
          </c:tx>
          <c:spPr>
            <a:solidFill>
              <a:srgbClr val="6FB9C5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전체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77.3</c:v>
                </c:pt>
                <c:pt idx="1">
                  <c:v>81.400000000000006</c:v>
                </c:pt>
                <c:pt idx="2">
                  <c:v>75.900000000000006</c:v>
                </c:pt>
                <c:pt idx="3">
                  <c:v>84.6</c:v>
                </c:pt>
                <c:pt idx="4">
                  <c:v>71.8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94-48BC-9E06-A3230B9053D0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2018년</c:v>
                </c:pt>
              </c:strCache>
            </c:strRef>
          </c:tx>
          <c:spPr>
            <a:solidFill>
              <a:srgbClr val="557FA1"/>
            </a:solidFill>
            <a:ln w="63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pc="-50" baseline="0"/>
                </a:pPr>
                <a:endParaRPr lang="ko-K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Sheet1!$B$1:$F$1</c:f>
              <c:strCache>
                <c:ptCount val="5"/>
                <c:pt idx="0">
                  <c:v>전체</c:v>
                </c:pt>
                <c:pt idx="1">
                  <c:v>예체능계열</c:v>
                </c:pt>
                <c:pt idx="2">
                  <c:v>인문사회계열</c:v>
                </c:pt>
                <c:pt idx="3">
                  <c:v>자연계열</c:v>
                </c:pt>
                <c:pt idx="4">
                  <c:v>공학계열</c:v>
                </c:pt>
              </c:strCache>
            </c:strRef>
          </c:cat>
          <c:val>
            <c:numRef>
              <c:f>Sheet1!$B$4:$F$4</c:f>
              <c:numCache>
                <c:formatCode>####.0</c:formatCode>
                <c:ptCount val="5"/>
                <c:pt idx="0">
                  <c:v>75.441705974842762</c:v>
                </c:pt>
                <c:pt idx="1">
                  <c:v>70.317968749999991</c:v>
                </c:pt>
                <c:pt idx="2">
                  <c:v>76.364958639705861</c:v>
                </c:pt>
                <c:pt idx="3">
                  <c:v>78.405000000000015</c:v>
                </c:pt>
                <c:pt idx="4">
                  <c:v>73.508626302083343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F94-48BC-9E06-A3230B9053D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-2123631424"/>
        <c:axId val="-2123649064"/>
      </c:barChart>
      <c:catAx>
        <c:axId val="-2123631424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none"/>
        <c:spPr>
          <a:ln w="6350">
            <a:solidFill>
              <a:schemeClr val="bg1">
                <a:lumMod val="50000"/>
              </a:schemeClr>
            </a:solidFill>
          </a:ln>
        </c:spPr>
        <c:crossAx val="-2123649064"/>
        <c:crosses val="autoZero"/>
        <c:auto val="1"/>
        <c:lblAlgn val="ctr"/>
        <c:lblOffset val="100"/>
        <c:noMultiLvlLbl val="0"/>
      </c:catAx>
      <c:valAx>
        <c:axId val="-2123649064"/>
        <c:scaling>
          <c:orientation val="minMax"/>
          <c:max val="120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-212363142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72127969013720561"/>
          <c:y val="2.5908893856838061E-2"/>
          <c:w val="0.26789417510832431"/>
          <c:h val="8.052123798271040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100" b="0">
          <a:latin typeface="Trebuchet MS" pitchFamily="34" charset="0"/>
          <a:ea typeface="맑은 고딕" pitchFamily="50" charset="-127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0.28835</cdr:x>
      <cdr:y>0.2478</cdr:y>
    </cdr:from>
    <cdr:to>
      <cdr:x>0.31496</cdr:x>
      <cdr:y>0.44042</cdr:y>
    </cdr:to>
    <cdr:sp macro="" textlink="">
      <cdr:nvSpPr>
        <cdr:cNvPr id="3" name="자유형 2"/>
        <cdr:cNvSpPr/>
      </cdr:nvSpPr>
      <cdr:spPr>
        <a:xfrm xmlns:a="http://schemas.openxmlformats.org/drawingml/2006/main">
          <a:off x="2076102" y="943361"/>
          <a:ext cx="191607" cy="733255"/>
        </a:xfrm>
        <a:custGeom xmlns:a="http://schemas.openxmlformats.org/drawingml/2006/main">
          <a:avLst/>
          <a:gdLst>
            <a:gd name="connsiteX0" fmla="*/ 260350 w 260350"/>
            <a:gd name="connsiteY0" fmla="*/ 406400 h 406400"/>
            <a:gd name="connsiteX1" fmla="*/ 260350 w 260350"/>
            <a:gd name="connsiteY1" fmla="*/ 0 h 406400"/>
            <a:gd name="connsiteX2" fmla="*/ 0 w 260350"/>
            <a:gd name="connsiteY2" fmla="*/ 0 h 4064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60350" h="406400">
              <a:moveTo>
                <a:pt x="260350" y="406400"/>
              </a:moveTo>
              <a:lnTo>
                <a:pt x="26035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0.53854</cdr:x>
      <cdr:y>0.22889</cdr:y>
    </cdr:from>
    <cdr:to>
      <cdr:x>0.56354</cdr:x>
      <cdr:y>0.41277</cdr:y>
    </cdr:to>
    <cdr:sp macro="" textlink="">
      <cdr:nvSpPr>
        <cdr:cNvPr id="4" name="자유형 3"/>
        <cdr:cNvSpPr/>
      </cdr:nvSpPr>
      <cdr:spPr>
        <a:xfrm xmlns:a="http://schemas.openxmlformats.org/drawingml/2006/main">
          <a:off x="3877457" y="871353"/>
          <a:ext cx="180013" cy="700010"/>
        </a:xfrm>
        <a:custGeom xmlns:a="http://schemas.openxmlformats.org/drawingml/2006/main">
          <a:avLst/>
          <a:gdLst>
            <a:gd name="connsiteX0" fmla="*/ 260350 w 260350"/>
            <a:gd name="connsiteY0" fmla="*/ 406400 h 406400"/>
            <a:gd name="connsiteX1" fmla="*/ 260350 w 260350"/>
            <a:gd name="connsiteY1" fmla="*/ 0 h 406400"/>
            <a:gd name="connsiteX2" fmla="*/ 0 w 260350"/>
            <a:gd name="connsiteY2" fmla="*/ 0 h 4064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60350" h="406400">
              <a:moveTo>
                <a:pt x="260350" y="406400"/>
              </a:moveTo>
              <a:lnTo>
                <a:pt x="26035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0.36758</cdr:x>
      <cdr:y>0.28563</cdr:y>
    </cdr:from>
    <cdr:to>
      <cdr:x>0.38759</cdr:x>
      <cdr:y>0.36137</cdr:y>
    </cdr:to>
    <cdr:sp macro="" textlink="">
      <cdr:nvSpPr>
        <cdr:cNvPr id="9" name="자유형 8"/>
        <cdr:cNvSpPr/>
      </cdr:nvSpPr>
      <cdr:spPr>
        <a:xfrm xmlns:a="http://schemas.openxmlformats.org/drawingml/2006/main" flipH="1">
          <a:off x="2646610" y="1087377"/>
          <a:ext cx="144016" cy="288304"/>
        </a:xfrm>
        <a:custGeom xmlns:a="http://schemas.openxmlformats.org/drawingml/2006/main">
          <a:avLst/>
          <a:gdLst>
            <a:gd name="connsiteX0" fmla="*/ 260350 w 260350"/>
            <a:gd name="connsiteY0" fmla="*/ 406400 h 406400"/>
            <a:gd name="connsiteX1" fmla="*/ 260350 w 260350"/>
            <a:gd name="connsiteY1" fmla="*/ 0 h 406400"/>
            <a:gd name="connsiteX2" fmla="*/ 0 w 260350"/>
            <a:gd name="connsiteY2" fmla="*/ 0 h 4064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60350" h="406400">
              <a:moveTo>
                <a:pt x="260350" y="406400"/>
              </a:moveTo>
              <a:lnTo>
                <a:pt x="26035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0.44853</cdr:x>
      <cdr:y>0.351</cdr:y>
    </cdr:from>
    <cdr:to>
      <cdr:x>0.46853</cdr:x>
      <cdr:y>0.44829</cdr:y>
    </cdr:to>
    <cdr:sp macro="" textlink="">
      <cdr:nvSpPr>
        <cdr:cNvPr id="8" name="자유형 7"/>
        <cdr:cNvSpPr/>
      </cdr:nvSpPr>
      <cdr:spPr>
        <a:xfrm xmlns:a="http://schemas.openxmlformats.org/drawingml/2006/main" flipH="1">
          <a:off x="3229386" y="1336214"/>
          <a:ext cx="144016" cy="370378"/>
        </a:xfrm>
        <a:custGeom xmlns:a="http://schemas.openxmlformats.org/drawingml/2006/main">
          <a:avLst/>
          <a:gdLst>
            <a:gd name="connsiteX0" fmla="*/ 260350 w 260350"/>
            <a:gd name="connsiteY0" fmla="*/ 406400 h 406400"/>
            <a:gd name="connsiteX1" fmla="*/ 260350 w 260350"/>
            <a:gd name="connsiteY1" fmla="*/ 0 h 406400"/>
            <a:gd name="connsiteX2" fmla="*/ 0 w 260350"/>
            <a:gd name="connsiteY2" fmla="*/ 0 h 4064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60350" h="406400">
              <a:moveTo>
                <a:pt x="260350" y="406400"/>
              </a:moveTo>
              <a:lnTo>
                <a:pt x="26035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0.38673</cdr:x>
      <cdr:y>0.49209</cdr:y>
    </cdr:from>
    <cdr:to>
      <cdr:x>0.40314</cdr:x>
      <cdr:y>0.59836</cdr:y>
    </cdr:to>
    <cdr:sp macro="" textlink="">
      <cdr:nvSpPr>
        <cdr:cNvPr id="6" name="자유형 5"/>
        <cdr:cNvSpPr/>
      </cdr:nvSpPr>
      <cdr:spPr>
        <a:xfrm xmlns:a="http://schemas.openxmlformats.org/drawingml/2006/main" flipH="1" flipV="1">
          <a:off x="2784422" y="1873340"/>
          <a:ext cx="118152" cy="404559"/>
        </a:xfrm>
        <a:custGeom xmlns:a="http://schemas.openxmlformats.org/drawingml/2006/main">
          <a:avLst/>
          <a:gdLst>
            <a:gd name="connsiteX0" fmla="*/ 260350 w 260350"/>
            <a:gd name="connsiteY0" fmla="*/ 406400 h 406400"/>
            <a:gd name="connsiteX1" fmla="*/ 260350 w 260350"/>
            <a:gd name="connsiteY1" fmla="*/ 0 h 406400"/>
            <a:gd name="connsiteX2" fmla="*/ 0 w 260350"/>
            <a:gd name="connsiteY2" fmla="*/ 0 h 4064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60350" h="406400">
              <a:moveTo>
                <a:pt x="260350" y="406400"/>
              </a:moveTo>
              <a:lnTo>
                <a:pt x="26035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  <cdr:relSizeAnchor xmlns:cdr="http://schemas.openxmlformats.org/drawingml/2006/chartDrawing">
    <cdr:from>
      <cdr:x>0.29434</cdr:x>
      <cdr:y>0.52275</cdr:y>
    </cdr:from>
    <cdr:to>
      <cdr:x>0.30872</cdr:x>
      <cdr:y>0.58828</cdr:y>
    </cdr:to>
    <cdr:sp macro="" textlink="">
      <cdr:nvSpPr>
        <cdr:cNvPr id="7" name="자유형 6"/>
        <cdr:cNvSpPr/>
      </cdr:nvSpPr>
      <cdr:spPr>
        <a:xfrm xmlns:a="http://schemas.openxmlformats.org/drawingml/2006/main" flipV="1">
          <a:off x="2119231" y="1990043"/>
          <a:ext cx="103543" cy="249461"/>
        </a:xfrm>
        <a:custGeom xmlns:a="http://schemas.openxmlformats.org/drawingml/2006/main">
          <a:avLst/>
          <a:gdLst>
            <a:gd name="connsiteX0" fmla="*/ 260350 w 260350"/>
            <a:gd name="connsiteY0" fmla="*/ 406400 h 406400"/>
            <a:gd name="connsiteX1" fmla="*/ 260350 w 260350"/>
            <a:gd name="connsiteY1" fmla="*/ 0 h 406400"/>
            <a:gd name="connsiteX2" fmla="*/ 0 w 260350"/>
            <a:gd name="connsiteY2" fmla="*/ 0 h 4064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60350" h="406400">
              <a:moveTo>
                <a:pt x="260350" y="406400"/>
              </a:moveTo>
              <a:lnTo>
                <a:pt x="26035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0.43852</cdr:x>
      <cdr:y>0.27213</cdr:y>
    </cdr:from>
    <cdr:to>
      <cdr:x>0.44853</cdr:x>
      <cdr:y>0.48092</cdr:y>
    </cdr:to>
    <cdr:sp macro="" textlink="">
      <cdr:nvSpPr>
        <cdr:cNvPr id="3" name="자유형 2"/>
        <cdr:cNvSpPr/>
      </cdr:nvSpPr>
      <cdr:spPr>
        <a:xfrm xmlns:a="http://schemas.openxmlformats.org/drawingml/2006/main" flipH="1">
          <a:off x="3157378" y="1035969"/>
          <a:ext cx="72008" cy="794848"/>
        </a:xfrm>
        <a:custGeom xmlns:a="http://schemas.openxmlformats.org/drawingml/2006/main">
          <a:avLst/>
          <a:gdLst>
            <a:gd name="connsiteX0" fmla="*/ 260350 w 260350"/>
            <a:gd name="connsiteY0" fmla="*/ 406400 h 406400"/>
            <a:gd name="connsiteX1" fmla="*/ 260350 w 260350"/>
            <a:gd name="connsiteY1" fmla="*/ 0 h 406400"/>
            <a:gd name="connsiteX2" fmla="*/ 0 w 260350"/>
            <a:gd name="connsiteY2" fmla="*/ 0 h 4064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60350" h="406400">
              <a:moveTo>
                <a:pt x="260350" y="406400"/>
              </a:moveTo>
              <a:lnTo>
                <a:pt x="260350" y="0"/>
              </a:lnTo>
              <a:lnTo>
                <a:pt x="0" y="0"/>
              </a:lnTo>
            </a:path>
          </a:pathLst>
        </a:custGeom>
        <a:noFill xmlns:a="http://schemas.openxmlformats.org/drawingml/2006/main"/>
        <a:ln xmlns:a="http://schemas.openxmlformats.org/drawingml/2006/main" w="6350">
          <a:solidFill>
            <a:schemeClr val="bg1">
              <a:lumMod val="50000"/>
            </a:schemeClr>
          </a:solidFill>
          <a:tailEnd type="triangle" w="sm" len="sm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ko-K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4512FDF-8B59-4E44-B507-1830D45732F8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E1C3A571-1625-4D27-B3D5-B605E471170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953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09C7E0A-BEC5-4533-B3CB-EFE821C2E4A3}" type="datetimeFigureOut">
              <a:rPr lang="ko-KR" altLang="en-US" smtClean="0"/>
              <a:pPr/>
              <a:t>2019-01-09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8"/>
            <a:ext cx="5438775" cy="44672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47045FD-BA37-4B83-B6D0-7AB8FF58B1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96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hyperlink" Target="https://namu.moe/w/%EA%B5%AD%EC%A0%9C%EB%8C%80%ED%95%99%EA%B5%90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hyperlink" Target="https://namu.moe/w/%EA%B5%AD%EC%A0%9C%EB%8C%80%ED%95%99%EA%B5%90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A%B5%AD%EC%A0%9C%EB%8C%80%ED%95%99%EA%B5%90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namu.moe/w/%EA%B5%AD%EC%A0%9C%EB%8C%80%ED%95%99%EA%B5%90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hyperlink" Target="https://namu.moe/w/%EA%B5%AD%EC%A0%9C%EB%8C%80%ED%95%99%EA%B5%90" TargetMode="Externa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표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3"/>
          <a:srcRect l="30364"/>
          <a:stretch/>
        </p:blipFill>
        <p:spPr>
          <a:xfrm>
            <a:off x="5324475" y="4934597"/>
            <a:ext cx="1593910" cy="1595312"/>
          </a:xfrm>
          <a:prstGeom prst="ellipse">
            <a:avLst/>
          </a:prstGeom>
        </p:spPr>
      </p:pic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4"/>
          <a:srcRect l="24607" t="7883" r="17768" b="7883"/>
          <a:stretch/>
        </p:blipFill>
        <p:spPr>
          <a:xfrm>
            <a:off x="7627188" y="4694216"/>
            <a:ext cx="2068902" cy="2071566"/>
          </a:xfrm>
          <a:prstGeom prst="ellipse">
            <a:avLst/>
          </a:prstGeom>
        </p:spPr>
      </p:pic>
      <p:pic>
        <p:nvPicPr>
          <p:cNvPr id="4098" name="Picture 2" descr="국제대학교 로고에 대한 이미지 검색결과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00" y="693000"/>
            <a:ext cx="1728000" cy="29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032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 hasCustomPrompt="1"/>
          </p:nvPr>
        </p:nvSpPr>
        <p:spPr>
          <a:xfrm>
            <a:off x="426021" y="850276"/>
            <a:ext cx="9135492" cy="203133"/>
          </a:xfrm>
          <a:prstGeom prst="rect">
            <a:avLst/>
          </a:prstGeom>
        </p:spPr>
        <p:txBody>
          <a:bodyPr wrap="square" lIns="144000" tIns="0" rIns="0" bIns="0">
            <a:spAutoFit/>
          </a:bodyPr>
          <a:lstStyle>
            <a:lvl1pPr marL="180975" indent="-180975">
              <a:lnSpc>
                <a:spcPct val="110000"/>
              </a:lnSpc>
              <a:spcAft>
                <a:spcPts val="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"/>
              <a:defRPr sz="1200" b="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</a:t>
            </a:r>
            <a:r>
              <a:rPr lang="ko-KR" altLang="en-US" dirty="0" err="1"/>
              <a:t>편집합니</a:t>
            </a:r>
            <a:r>
              <a:rPr lang="ko-KR" altLang="en-US" dirty="0"/>
              <a:t> 다</a:t>
            </a:r>
          </a:p>
        </p:txBody>
      </p:sp>
    </p:spTree>
    <p:extLst>
      <p:ext uri="{BB962C8B-B14F-4D97-AF65-F5344CB8AC3E}">
        <p14:creationId xmlns:p14="http://schemas.microsoft.com/office/powerpoint/2010/main" val="31613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sz="2000" spc="-100" baseline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 hasCustomPrompt="1"/>
          </p:nvPr>
        </p:nvSpPr>
        <p:spPr>
          <a:xfrm>
            <a:off x="426021" y="1137635"/>
            <a:ext cx="9135492" cy="203133"/>
          </a:xfrm>
          <a:prstGeom prst="rect">
            <a:avLst/>
          </a:prstGeom>
        </p:spPr>
        <p:txBody>
          <a:bodyPr wrap="square" lIns="144000" tIns="0" rIns="0" bIns="0">
            <a:spAutoFit/>
          </a:bodyPr>
          <a:lstStyle>
            <a:lvl1pPr marL="180975" indent="-180975">
              <a:lnSpc>
                <a:spcPct val="110000"/>
              </a:lnSpc>
              <a:spcAft>
                <a:spcPts val="40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"/>
              <a:defRPr sz="1200" b="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742950" indent="-28575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 sz="1200" b="1"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</a:t>
            </a:r>
            <a:r>
              <a:rPr lang="ko-KR" altLang="en-US" dirty="0" err="1"/>
              <a:t>편집합니</a:t>
            </a:r>
            <a:r>
              <a:rPr lang="ko-KR" altLang="en-US" dirty="0"/>
              <a:t> 다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426021" y="822576"/>
            <a:ext cx="2211109" cy="258532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>
            <a:lvl1pPr marL="0" indent="0" algn="l">
              <a:buNone/>
              <a:defRPr sz="1400" b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6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0956690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13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003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585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426021" y="312911"/>
            <a:ext cx="2628925" cy="30777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 lang="ko-KR" altLang="en-US" sz="2000" spc="-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04EA2"/>
                </a:solidFill>
                <a:effectLst/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426021" y="822576"/>
            <a:ext cx="2211109" cy="258532"/>
          </a:xfrm>
          <a:prstGeom prst="rect">
            <a:avLst/>
          </a:prstGeom>
        </p:spPr>
        <p:txBody>
          <a:bodyPr wrap="none" lIns="72000" tIns="0" rIns="0" bIns="0" anchor="ctr">
            <a:spAutoFit/>
          </a:bodyPr>
          <a:lstStyle>
            <a:lvl1pPr>
              <a:defRPr lang="ko-KR" altLang="en-US" sz="1400" b="1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</a:lstStyle>
          <a:p>
            <a:pPr marL="0" lvl="0" indent="0">
              <a:buNone/>
            </a:pPr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152735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08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44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91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목차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 rotWithShape="1">
          <a:blip r:embed="rId3"/>
          <a:srcRect l="30364"/>
          <a:stretch/>
        </p:blipFill>
        <p:spPr>
          <a:xfrm>
            <a:off x="8139112" y="4928572"/>
            <a:ext cx="1190626" cy="11916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21695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50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211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821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906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706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75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25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간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3849750" y="2088654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cs typeface="Tahoma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45000" y="2974826"/>
            <a:ext cx="3312368" cy="460648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>
                <a:schemeClr val="tx1">
                  <a:lumMod val="75000"/>
                  <a:lumOff val="25000"/>
                </a:schemeClr>
              </a:buClr>
              <a:buFontTx/>
              <a:buNone/>
              <a:defRPr sz="1300" b="0" spc="0">
                <a:ln>
                  <a:solidFill>
                    <a:srgbClr val="A9B7B7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971550" indent="-51435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3716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8288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286000" indent="-457200">
              <a:buFont typeface="+mj-lt"/>
              <a:buAutoNum type="arabicPeriod"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1468425" y="2133972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36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4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부제목 2"/>
          <p:cNvSpPr>
            <a:spLocks noGrp="1"/>
          </p:cNvSpPr>
          <p:nvPr>
            <p:ph type="subTitle" idx="10"/>
          </p:nvPr>
        </p:nvSpPr>
        <p:spPr>
          <a:xfrm>
            <a:off x="519312" y="606971"/>
            <a:ext cx="6934200" cy="360919"/>
          </a:xfrm>
          <a:prstGeom prst="rect">
            <a:avLst/>
          </a:prstGeom>
        </p:spPr>
        <p:txBody>
          <a:bodyPr wrap="none" anchor="ctr"/>
          <a:lstStyle>
            <a:lvl1pPr marL="0" indent="0" algn="l">
              <a:buNone/>
              <a:defRPr sz="1600" b="1" spc="-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F4B7B"/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6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82763" y="974626"/>
            <a:ext cx="8850188" cy="280417"/>
          </a:xfrm>
          <a:prstGeom prst="rect">
            <a:avLst/>
          </a:prstGeom>
          <a:ln>
            <a:noFill/>
          </a:ln>
        </p:spPr>
        <p:txBody>
          <a:bodyPr anchor="t"/>
          <a:lstStyle>
            <a:lvl1pPr marL="171450" indent="-171450">
              <a:lnSpc>
                <a:spcPct val="120000"/>
              </a:lnSpc>
              <a:spcAft>
                <a:spcPts val="400"/>
              </a:spcAft>
              <a:buClr>
                <a:srgbClr val="8B96AB"/>
              </a:buClr>
              <a:buFontTx/>
              <a:buBlip>
                <a:blip r:embed="rId3"/>
              </a:buBlip>
              <a:defRPr sz="1200" b="0" spc="-50" baseline="0">
                <a:ln>
                  <a:solidFill>
                    <a:schemeClr val="bg1">
                      <a:alpha val="0"/>
                    </a:schemeClr>
                  </a:solidFill>
                </a:ln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8" name="Picture 2" descr="국제대학교 로고에 대한 이미지 검색결과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51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부제목 2"/>
          <p:cNvSpPr>
            <a:spLocks noGrp="1"/>
          </p:cNvSpPr>
          <p:nvPr>
            <p:ph type="subTitle" idx="10"/>
          </p:nvPr>
        </p:nvSpPr>
        <p:spPr>
          <a:xfrm>
            <a:off x="519312" y="606971"/>
            <a:ext cx="6934200" cy="360919"/>
          </a:xfrm>
          <a:prstGeom prst="rect">
            <a:avLst/>
          </a:prstGeom>
        </p:spPr>
        <p:txBody>
          <a:bodyPr wrap="none" anchor="ctr"/>
          <a:lstStyle>
            <a:lvl1pPr marL="0" indent="0" algn="l">
              <a:buNone/>
              <a:defRPr sz="1600" b="1" spc="-50" baseline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F4B7B"/>
                </a:solidFill>
                <a:latin typeface="Calibri" panose="020F0502020204030204" pitchFamily="34" charset="0"/>
                <a:ea typeface="맑은 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7" name="Picture 2" descr="국제대학교 로고에 대한 이미지 검색결과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50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6" name="Picture 2" descr="국제대학교 로고에 대한 이미지 검색결과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20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속지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86384"/>
          </a:xfrm>
          <a:prstGeom prst="rect">
            <a:avLst/>
          </a:prstGeom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490071" y="143945"/>
            <a:ext cx="33393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lvl1pPr>
              <a:defRPr kumimoji="0" lang="ko-KR" altLang="en-US" sz="2400" i="0" u="none" strike="noStrike" cap="none" spc="-150" normalizeH="0" baseline="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100000"/>
              </a:lnSpc>
              <a:buFont typeface="Wingdings" pitchFamily="2" charset="2"/>
            </a:pPr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82763" y="736129"/>
            <a:ext cx="8850188" cy="280417"/>
          </a:xfrm>
          <a:prstGeom prst="rect">
            <a:avLst/>
          </a:prstGeom>
        </p:spPr>
        <p:txBody>
          <a:bodyPr anchor="t"/>
          <a:lstStyle>
            <a:lvl1pPr marL="171450" indent="-171450">
              <a:lnSpc>
                <a:spcPct val="120000"/>
              </a:lnSpc>
              <a:spcAft>
                <a:spcPts val="400"/>
              </a:spcAft>
              <a:buClr>
                <a:srgbClr val="8B96AB"/>
              </a:buClr>
              <a:buFontTx/>
              <a:buBlip>
                <a:blip r:embed="rId3"/>
              </a:buBlip>
              <a:defRPr sz="1200" b="0" spc="-50" baseline="0">
                <a:ln>
                  <a:solidFill>
                    <a:schemeClr val="bg1">
                      <a:alpha val="0"/>
                    </a:schemeClr>
                  </a:solidFill>
                </a:ln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9489505" y="6668701"/>
            <a:ext cx="442749" cy="189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latinLnBrk="0" hangingPunct="1">
              <a:defRPr/>
            </a:pPr>
            <a:r>
              <a:rPr kumimoji="0" lang="en-US" altLang="ko-KR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fld id="{70FF7B58-9547-4305-943A-4AC4E99EB892}" type="slidenum">
              <a:rPr kumimoji="0" lang="ko-KR" altLang="en-US" sz="100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pPr algn="r" eaLnBrk="1" latinLnBrk="0" hangingPunct="1">
                <a:defRPr/>
              </a:pPr>
              <a:t>‹#›</a:t>
            </a:fld>
            <a:r>
              <a:rPr kumimoji="0" lang="ko-KR" altLang="en-US" sz="1000" dirty="0" smtClean="0">
                <a:solidFill>
                  <a:schemeClr val="bg1">
                    <a:lumMod val="50000"/>
                  </a:schemeClr>
                </a:soli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</a:p>
        </p:txBody>
      </p:sp>
      <p:pic>
        <p:nvPicPr>
          <p:cNvPr id="10" name="Picture 2" descr="국제대학교 로고에 대한 이미지 검색결과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47" y="168860"/>
            <a:ext cx="1362082" cy="23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1896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탱큐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241" y="2948132"/>
            <a:ext cx="3311518" cy="696868"/>
          </a:xfrm>
          <a:prstGeom prst="rect">
            <a:avLst/>
          </a:prstGeom>
        </p:spPr>
      </p:pic>
      <p:pic>
        <p:nvPicPr>
          <p:cNvPr id="9" name="Picture 15" descr="(수정)로고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6275405"/>
            <a:ext cx="1378896" cy="47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1737023" y="6392495"/>
            <a:ext cx="5078634" cy="400110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ko-KR"/>
            </a:defPPr>
            <a:lvl1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  <a:defRPr kumimoji="0" sz="1000" b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굴림" charset="-127"/>
              </a:defRPr>
            </a:lvl2pPr>
            <a:lvl3pPr>
              <a:defRPr>
                <a:latin typeface="맑은 고딕" pitchFamily="50" charset="-127"/>
                <a:ea typeface="굴림" charset="-127"/>
              </a:defRPr>
            </a:lvl3pPr>
            <a:lvl4pPr>
              <a:defRPr>
                <a:latin typeface="맑은 고딕" pitchFamily="50" charset="-127"/>
                <a:ea typeface="굴림" charset="-127"/>
              </a:defRPr>
            </a:lvl4pPr>
            <a:lvl5pPr>
              <a:defRPr>
                <a:latin typeface="맑은 고딕" pitchFamily="50" charset="-127"/>
                <a:ea typeface="굴림" charset="-127"/>
              </a:defRPr>
            </a:lvl5pPr>
            <a:lvl6pPr>
              <a:defRPr>
                <a:latin typeface="맑은 고딕" pitchFamily="50" charset="-127"/>
                <a:ea typeface="굴림" charset="-127"/>
              </a:defRPr>
            </a:lvl6pPr>
            <a:lvl7pPr>
              <a:defRPr>
                <a:latin typeface="맑은 고딕" pitchFamily="50" charset="-127"/>
                <a:ea typeface="굴림" charset="-127"/>
              </a:defRPr>
            </a:lvl7pPr>
            <a:lvl8pPr>
              <a:defRPr>
                <a:latin typeface="맑은 고딕" pitchFamily="50" charset="-127"/>
                <a:ea typeface="굴림" charset="-127"/>
              </a:defRPr>
            </a:lvl8pPr>
            <a:lvl9pPr>
              <a:defRPr>
                <a:latin typeface="맑은 고딕" pitchFamily="50" charset="-127"/>
                <a:ea typeface="굴림" charset="-127"/>
              </a:defRPr>
            </a:lvl9pPr>
          </a:lstStyle>
          <a:p>
            <a: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㈜</a:t>
            </a:r>
            <a:r>
              <a:rPr lang="ko-KR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글로벌리서치</a:t>
            </a:r>
            <a: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altLang="ko-KR" sz="1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서울시 서초구 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반포대로 </a:t>
            </a:r>
            <a:r>
              <a:rPr lang="en-US" altLang="ko-KR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45 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서초동 </a:t>
            </a:r>
            <a:r>
              <a:rPr lang="en-US" altLang="ko-KR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2~4</a:t>
            </a:r>
            <a:r>
              <a:rPr lang="ko-KR" altLang="en-US" sz="1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층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02-6253-1400(</a:t>
            </a:r>
            <a:r>
              <a:rPr lang="ko-KR" altLang="en-US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대표</a:t>
            </a:r>
            <a:r>
              <a:rPr lang="en-US" altLang="ko-KR" sz="1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 www.globalri.co.kr </a:t>
            </a:r>
            <a:endParaRPr lang="ko-KR" altLang="ko-KR" sz="1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 rotWithShape="1">
          <a:blip r:embed="rId5"/>
          <a:srcRect l="30364"/>
          <a:stretch/>
        </p:blipFill>
        <p:spPr>
          <a:xfrm>
            <a:off x="8515350" y="5190531"/>
            <a:ext cx="1143000" cy="11440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969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간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9"/>
            <a:ext cx="9906000" cy="6853782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ctrTitle"/>
          </p:nvPr>
        </p:nvSpPr>
        <p:spPr>
          <a:xfrm>
            <a:off x="4376936" y="2542828"/>
            <a:ext cx="3011296" cy="492443"/>
          </a:xfrm>
          <a:prstGeom prst="rect">
            <a:avLst/>
          </a:prstGeom>
          <a:noFill/>
        </p:spPr>
        <p:txBody>
          <a:bodyPr wrap="none" rtlCol="0" anchor="ctr">
            <a:noAutofit/>
            <a:scene3d>
              <a:camera prst="orthographicFront"/>
              <a:lightRig rig="threePt" dir="t"/>
            </a:scene3d>
            <a:sp3d>
              <a:contourClr>
                <a:schemeClr val="tx1"/>
              </a:contourClr>
            </a:sp3d>
          </a:bodyPr>
          <a:lstStyle>
            <a:lvl1pPr algn="l">
              <a:defRPr kumimoji="0" lang="ko-KR" altLang="en-US" sz="3400" b="1" spc="-150" dirty="0">
                <a:ln w="12700"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</a:lstStyle>
          <a:p>
            <a:pPr lvl="0">
              <a:buFont typeface="Wingdings" pitchFamily="2" charset="2"/>
              <a:buNone/>
            </a:pPr>
            <a:r>
              <a:rPr lang="ko-KR" altLang="en-US" dirty="0"/>
              <a:t>마스터 제목 스타일 편집</a:t>
            </a:r>
          </a:p>
        </p:txBody>
      </p:sp>
      <p:sp>
        <p:nvSpPr>
          <p:cNvPr id="7" name="부제목 2"/>
          <p:cNvSpPr>
            <a:spLocks noGrp="1"/>
          </p:cNvSpPr>
          <p:nvPr>
            <p:ph type="subTitle" idx="10"/>
          </p:nvPr>
        </p:nvSpPr>
        <p:spPr>
          <a:xfrm>
            <a:off x="2360712" y="2468488"/>
            <a:ext cx="1224136" cy="384448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lnSpc>
                <a:spcPct val="100000"/>
              </a:lnSpc>
              <a:buNone/>
              <a:defRPr sz="4800" b="1" spc="-150">
                <a:ln>
                  <a:solidFill>
                    <a:srgbClr val="508CB4">
                      <a:alpha val="0"/>
                    </a:srgb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9536054" y="6664173"/>
            <a:ext cx="26987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anose="020B0503020000020004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/>
            <a:fld id="{5F5EF5CE-7928-4DF3-996A-E76538B8949E}" type="slidenum">
              <a:rPr lang="de-DE" altLang="ko-KR" sz="90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pPr algn="r" eaLnBrk="1" hangingPunct="1"/>
              <a:t>‹#›</a:t>
            </a:fld>
            <a:endParaRPr lang="ko-KR" altLang="ko-KR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74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3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7" r:id="rId4"/>
    <p:sldLayoutId id="2147483659" r:id="rId5"/>
    <p:sldLayoutId id="2147483660" r:id="rId6"/>
    <p:sldLayoutId id="2147483658" r:id="rId7"/>
    <p:sldLayoutId id="2147483655" r:id="rId8"/>
    <p:sldLayoutId id="2147483661" r:id="rId9"/>
    <p:sldLayoutId id="2147483662" r:id="rId10"/>
    <p:sldLayoutId id="2147483663" r:id="rId11"/>
    <p:sldLayoutId id="2147483665" r:id="rId12"/>
    <p:sldLayoutId id="2147483666" r:id="rId13"/>
    <p:sldLayoutId id="2147483667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</p:sldLayoutIdLst>
  <p:txStyles>
    <p:titleStyle>
      <a:lvl1pPr algn="l" defTabSz="914400" rtl="0" eaLnBrk="1" latinLnBrk="1" hangingPunct="1">
        <a:spcBef>
          <a:spcPct val="0"/>
        </a:spcBef>
        <a:buNone/>
        <a:defRPr sz="1800" b="1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j-cs"/>
        </a:defRPr>
      </a:lvl1pPr>
    </p:titleStyle>
    <p:bodyStyle>
      <a:lvl1pPr marL="187325" indent="-187325" algn="l" defTabSz="914400" rtl="0" eaLnBrk="1" latinLnBrk="1" hangingPunct="1">
        <a:lnSpc>
          <a:spcPct val="120000"/>
        </a:lnSpc>
        <a:spcBef>
          <a:spcPts val="0"/>
        </a:spcBef>
        <a:spcAft>
          <a:spcPts val="150"/>
        </a:spcAft>
        <a:buFont typeface="Arial" pitchFamily="34" charset="0"/>
        <a:buChar char="•"/>
        <a:defRPr sz="12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300" kern="1200" baseline="0">
          <a:solidFill>
            <a:schemeClr val="tx1"/>
          </a:solidFill>
          <a:latin typeface="Arial" pitchFamily="34" charset="0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30150" y="4251881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50000"/>
                    <a:lumOff val="50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2018. 12.</a:t>
            </a:r>
            <a:endParaRPr lang="ko-KR" altLang="en-US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50000"/>
                  <a:lumOff val="50000"/>
                </a:prst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447049" y="1845000"/>
            <a:ext cx="4830168" cy="1623521"/>
          </a:xfrm>
          <a:prstGeom prst="rect">
            <a:avLst/>
          </a:prstGeom>
          <a:extLst/>
        </p:spPr>
        <p:txBody>
          <a:bodyPr wrap="none">
            <a:spAutoFit/>
          </a:bodyPr>
          <a:lstStyle>
            <a:defPPr>
              <a:defRPr lang="ko-KR"/>
            </a:defPPr>
            <a:lvl1pPr fontAlgn="base">
              <a:spcBef>
                <a:spcPct val="50000"/>
              </a:spcBef>
              <a:spcAft>
                <a:spcPct val="0"/>
              </a:spcAft>
              <a:defRPr kumimoji="1" sz="4000" b="1" spc="-15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맑은 고딕" pitchFamily="50" charset="-127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latin typeface="Calibri" pitchFamily="34" charset="0"/>
                <a:ea typeface="굴림" pitchFamily="50" charset="-127"/>
              </a:defRPr>
            </a:lvl5pPr>
            <a:lvl6pPr>
              <a:defRPr kumimoji="1">
                <a:latin typeface="Calibri" pitchFamily="34" charset="0"/>
                <a:ea typeface="굴림" pitchFamily="50" charset="-127"/>
              </a:defRPr>
            </a:lvl6pPr>
            <a:lvl7pPr>
              <a:defRPr kumimoji="1">
                <a:latin typeface="Calibri" pitchFamily="34" charset="0"/>
                <a:ea typeface="굴림" pitchFamily="50" charset="-127"/>
              </a:defRPr>
            </a:lvl7pPr>
            <a:lvl8pPr>
              <a:defRPr kumimoji="1">
                <a:latin typeface="Calibri" pitchFamily="34" charset="0"/>
                <a:ea typeface="굴림" pitchFamily="50" charset="-127"/>
              </a:defRPr>
            </a:lvl8pPr>
            <a:lvl9pPr>
              <a:defRPr kumimoji="1">
                <a:latin typeface="Calibri" pitchFamily="34" charset="0"/>
                <a:ea typeface="굴림" pitchFamily="50" charset="-127"/>
              </a:defRPr>
            </a:lvl9pPr>
          </a:lstStyle>
          <a:p>
            <a:pPr latinLnBrk="0">
              <a:spcBef>
                <a:spcPts val="0"/>
              </a:spcBef>
            </a:pPr>
            <a:r>
              <a:rPr lang="en-US" altLang="ko-KR" sz="27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2018</a:t>
            </a:r>
            <a:r>
              <a:rPr lang="ko-KR" altLang="en-US" sz="27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년</a:t>
            </a:r>
            <a:endParaRPr lang="en-US" altLang="ko-KR" sz="27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</a:pPr>
            <a:r>
              <a:rPr lang="en-US" altLang="ko-KR" sz="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endParaRPr lang="en-US" altLang="ko-KR" sz="3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  <a:spcAft>
                <a:spcPts val="300"/>
              </a:spcAft>
            </a:pPr>
            <a:r>
              <a:rPr lang="ko-KR" altLang="en-US" sz="3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국제대학교 교육만족도 조사 </a:t>
            </a:r>
            <a:endParaRPr lang="en-US" altLang="ko-KR" sz="3300" dirty="0" smtClean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latinLnBrk="0">
              <a:spcBef>
                <a:spcPts val="0"/>
              </a:spcBef>
              <a:spcAft>
                <a:spcPts val="300"/>
              </a:spcAft>
            </a:pPr>
            <a:r>
              <a:rPr lang="ko-KR" altLang="en-US" sz="3300" dirty="0" smtClean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「산업체」 결과 보고서</a:t>
            </a:r>
            <a:endParaRPr lang="ko-KR" altLang="en-US" sz="2400" dirty="0"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238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57" y="3942128"/>
            <a:ext cx="1103434" cy="1153258"/>
          </a:xfrm>
          <a:prstGeom prst="rect">
            <a:avLst/>
          </a:prstGeom>
          <a:noFill/>
          <a:ln>
            <a:noFill/>
          </a:ln>
          <a:effectLst>
            <a:reflection blurRad="6350" stA="52000" endA="300" endPos="17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지수 산출 </a:t>
            </a:r>
            <a:r>
              <a:rPr lang="en-US" altLang="ko-KR"/>
              <a:t>Process</a:t>
            </a:r>
          </a:p>
        </p:txBody>
      </p:sp>
      <p:sp>
        <p:nvSpPr>
          <p:cNvPr id="43" name="부제목 4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지수 산출 방법</a:t>
            </a:r>
          </a:p>
        </p:txBody>
      </p:sp>
      <p:sp>
        <p:nvSpPr>
          <p:cNvPr id="44" name="내용 개체 틀 4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설문의 만족도 점수는 각 측정항목을 </a:t>
            </a:r>
            <a:r>
              <a:rPr lang="en-US" altLang="ko-KR" dirty="0"/>
              <a:t>100</a:t>
            </a:r>
            <a:r>
              <a:rPr lang="ko-KR" altLang="en-US" dirty="0"/>
              <a:t>점으로 환산한 후</a:t>
            </a:r>
            <a:r>
              <a:rPr lang="en-US" altLang="ko-KR" dirty="0"/>
              <a:t>, </a:t>
            </a:r>
            <a:r>
              <a:rPr lang="ko-KR" altLang="en-US" dirty="0"/>
              <a:t>차원들의 평균을 통해 종합만족도를 산출함</a:t>
            </a:r>
            <a:r>
              <a:rPr lang="en-US" altLang="ko-KR" dirty="0"/>
              <a:t>.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898468" y="2637672"/>
            <a:ext cx="7605319" cy="3206767"/>
            <a:chOff x="1400175" y="2372903"/>
            <a:chExt cx="7964276" cy="3358121"/>
          </a:xfrm>
        </p:grpSpPr>
        <p:grpSp>
          <p:nvGrpSpPr>
            <p:cNvPr id="82" name="그룹 81"/>
            <p:cNvGrpSpPr/>
            <p:nvPr/>
          </p:nvGrpSpPr>
          <p:grpSpPr>
            <a:xfrm>
              <a:off x="1400175" y="5070089"/>
              <a:ext cx="7964276" cy="660935"/>
              <a:chOff x="1400175" y="4955789"/>
              <a:chExt cx="7964276" cy="660935"/>
            </a:xfrm>
          </p:grpSpPr>
          <p:grpSp>
            <p:nvGrpSpPr>
              <p:cNvPr id="40" name="그룹 39"/>
              <p:cNvGrpSpPr/>
              <p:nvPr/>
            </p:nvGrpSpPr>
            <p:grpSpPr>
              <a:xfrm>
                <a:off x="1400175" y="4955789"/>
                <a:ext cx="1855026" cy="653515"/>
                <a:chOff x="601980" y="7647030"/>
                <a:chExt cx="1966036" cy="674569"/>
              </a:xfrm>
            </p:grpSpPr>
            <p:sp>
              <p:nvSpPr>
                <p:cNvPr id="47" name="Freeform 30"/>
                <p:cNvSpPr>
                  <a:spLocks/>
                </p:cNvSpPr>
                <p:nvPr/>
              </p:nvSpPr>
              <p:spPr bwMode="auto">
                <a:xfrm>
                  <a:off x="601980" y="7647030"/>
                  <a:ext cx="1966036" cy="674010"/>
                </a:xfrm>
                <a:prstGeom prst="roundRect">
                  <a:avLst/>
                </a:prstGeom>
                <a:solidFill>
                  <a:srgbClr val="6BAEE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61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875113" y="7709455"/>
                  <a:ext cx="1392586" cy="612144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 kumimoji="0" sz="1600" kern="600" spc="-100">
                      <a:gradFill>
                        <a:gsLst>
                          <a:gs pos="100000">
                            <a:prstClr val="white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5400000" scaled="0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dobe 명조 Std M"/>
                    </a:defRPr>
                  </a:lvl1pPr>
                </a:lstStyle>
                <a:p>
                  <a:pPr lvl="0" algn="ctr" latinLnBrk="0">
                    <a:lnSpc>
                      <a:spcPct val="110000"/>
                    </a:lnSpc>
                  </a:pPr>
                  <a:r>
                    <a:rPr lang="ko-KR" altLang="en-US" sz="1400" b="1" dirty="0"/>
                    <a:t>국제대학교</a:t>
                  </a:r>
                  <a:endParaRPr lang="en-US" altLang="ko-KR" sz="1400" b="1" dirty="0"/>
                </a:p>
                <a:p>
                  <a:pPr lvl="0" algn="ctr" latinLnBrk="0">
                    <a:lnSpc>
                      <a:spcPct val="110000"/>
                    </a:lnSpc>
                  </a:pPr>
                  <a:r>
                    <a:rPr lang="ko-KR" altLang="en-US" sz="1400" b="1" dirty="0"/>
                    <a:t>인지도</a:t>
                  </a:r>
                </a:p>
              </p:txBody>
            </p:sp>
          </p:grpSp>
          <p:grpSp>
            <p:nvGrpSpPr>
              <p:cNvPr id="79" name="그룹 78"/>
              <p:cNvGrpSpPr/>
              <p:nvPr/>
            </p:nvGrpSpPr>
            <p:grpSpPr>
              <a:xfrm>
                <a:off x="3439602" y="4960587"/>
                <a:ext cx="1852018" cy="653515"/>
                <a:chOff x="2292759" y="7647029"/>
                <a:chExt cx="1962848" cy="674570"/>
              </a:xfrm>
            </p:grpSpPr>
            <p:sp>
              <p:nvSpPr>
                <p:cNvPr id="50" name="Freeform 116"/>
                <p:cNvSpPr>
                  <a:spLocks/>
                </p:cNvSpPr>
                <p:nvPr/>
              </p:nvSpPr>
              <p:spPr bwMode="auto">
                <a:xfrm>
                  <a:off x="2292759" y="7647029"/>
                  <a:ext cx="1962848" cy="674012"/>
                </a:xfrm>
                <a:prstGeom prst="roundRect">
                  <a:avLst/>
                </a:prstGeom>
                <a:solidFill>
                  <a:srgbClr val="1B80D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62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300273" y="7709455"/>
                  <a:ext cx="1897708" cy="612144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 kumimoji="0" sz="1600" kern="600" spc="-100">
                      <a:gradFill>
                        <a:gsLst>
                          <a:gs pos="100000">
                            <a:prstClr val="white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5400000" scaled="0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dobe 명조 Std M"/>
                    </a:defRPr>
                  </a:lvl1pPr>
                </a:lstStyle>
                <a:p>
                  <a:pPr lvl="0" algn="ctr" latinLnBrk="0">
                    <a:lnSpc>
                      <a:spcPct val="110000"/>
                    </a:lnSpc>
                  </a:pPr>
                  <a:r>
                    <a:rPr lang="ko-KR" altLang="en-US" sz="1400" b="1" dirty="0"/>
                    <a:t>직원</a:t>
                  </a:r>
                  <a:r>
                    <a:rPr lang="en-US" altLang="ko-KR" sz="1400" b="1" dirty="0"/>
                    <a:t>·</a:t>
                  </a:r>
                  <a:r>
                    <a:rPr lang="ko-KR" altLang="en-US" sz="1400" b="1" dirty="0"/>
                    <a:t>현장실습생 자질 및 인성</a:t>
                  </a:r>
                </a:p>
              </p:txBody>
            </p:sp>
          </p:grpSp>
          <p:grpSp>
            <p:nvGrpSpPr>
              <p:cNvPr id="80" name="그룹 79"/>
              <p:cNvGrpSpPr/>
              <p:nvPr/>
            </p:nvGrpSpPr>
            <p:grpSpPr>
              <a:xfrm>
                <a:off x="5476021" y="4962221"/>
                <a:ext cx="1855026" cy="652973"/>
                <a:chOff x="3970924" y="7647030"/>
                <a:chExt cx="1966036" cy="674010"/>
              </a:xfrm>
            </p:grpSpPr>
            <p:sp>
              <p:nvSpPr>
                <p:cNvPr id="53" name="Freeform 202"/>
                <p:cNvSpPr>
                  <a:spLocks/>
                </p:cNvSpPr>
                <p:nvPr/>
              </p:nvSpPr>
              <p:spPr bwMode="auto">
                <a:xfrm>
                  <a:off x="3970924" y="7647030"/>
                  <a:ext cx="1966036" cy="674010"/>
                </a:xfrm>
                <a:prstGeom prst="roundRect">
                  <a:avLst/>
                </a:prstGeom>
                <a:solidFill>
                  <a:srgbClr val="04438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63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4262210" y="7720303"/>
                  <a:ext cx="1392586" cy="59045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 kumimoji="0" sz="1600" kern="600" spc="-100">
                      <a:gradFill>
                        <a:gsLst>
                          <a:gs pos="100000">
                            <a:prstClr val="white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5400000" scaled="0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dobe 명조 Std M"/>
                    </a:defRPr>
                  </a:lvl1pPr>
                </a:lstStyle>
                <a:p>
                  <a:pPr lvl="0" algn="ctr" latinLnBrk="0">
                    <a:lnSpc>
                      <a:spcPct val="110000"/>
                    </a:lnSpc>
                  </a:pPr>
                  <a:r>
                    <a:rPr lang="ko-KR" altLang="en-US" sz="1400" b="1" dirty="0"/>
                    <a:t>산학협력 만족도</a:t>
                  </a:r>
                </a:p>
              </p:txBody>
            </p:sp>
          </p:grpSp>
          <p:grpSp>
            <p:nvGrpSpPr>
              <p:cNvPr id="81" name="그룹 80"/>
              <p:cNvGrpSpPr/>
              <p:nvPr/>
            </p:nvGrpSpPr>
            <p:grpSpPr>
              <a:xfrm>
                <a:off x="7515447" y="4960592"/>
                <a:ext cx="1849004" cy="656132"/>
                <a:chOff x="5664240" y="7647031"/>
                <a:chExt cx="1959654" cy="677271"/>
              </a:xfrm>
            </p:grpSpPr>
            <p:sp>
              <p:nvSpPr>
                <p:cNvPr id="56" name="Freeform 291"/>
                <p:cNvSpPr>
                  <a:spLocks/>
                </p:cNvSpPr>
                <p:nvPr/>
              </p:nvSpPr>
              <p:spPr bwMode="auto">
                <a:xfrm>
                  <a:off x="5664240" y="7647031"/>
                  <a:ext cx="1959654" cy="674010"/>
                </a:xfrm>
                <a:prstGeom prst="roundRect">
                  <a:avLst/>
                </a:prstGeom>
                <a:solidFill>
                  <a:srgbClr val="00316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 dirty="0"/>
                </a:p>
              </p:txBody>
            </p:sp>
            <p:sp>
              <p:nvSpPr>
                <p:cNvPr id="6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5952538" y="7706753"/>
                  <a:ext cx="1392586" cy="617549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>
                  <a:defPPr>
                    <a:defRPr lang="ko-KR"/>
                  </a:defPPr>
                  <a:lvl1pPr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  <a:defRPr kumimoji="0" sz="1600" kern="600" spc="-100">
                      <a:gradFill>
                        <a:gsLst>
                          <a:gs pos="100000">
                            <a:prstClr val="white"/>
                          </a:gs>
                          <a:gs pos="100000">
                            <a:srgbClr val="4F81BD">
                              <a:tint val="23500"/>
                              <a:satMod val="160000"/>
                            </a:srgbClr>
                          </a:gs>
                        </a:gsLst>
                        <a:lin ang="5400000" scaled="0"/>
                      </a:gra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cs typeface="Adobe 명조 Std M"/>
                    </a:defRPr>
                  </a:lvl1pPr>
                </a:lstStyle>
                <a:p>
                  <a:pPr lvl="0" algn="ctr" latinLnBrk="0">
                    <a:lnSpc>
                      <a:spcPct val="110000"/>
                    </a:lnSpc>
                  </a:pPr>
                  <a:r>
                    <a:rPr lang="ko-KR" altLang="en-US" sz="1400" b="1" dirty="0"/>
                    <a:t>전반적</a:t>
                  </a:r>
                  <a:endParaRPr lang="en-US" altLang="ko-KR" sz="1400" b="1" dirty="0"/>
                </a:p>
                <a:p>
                  <a:pPr lvl="0" algn="ctr" latinLnBrk="0">
                    <a:lnSpc>
                      <a:spcPct val="110000"/>
                    </a:lnSpc>
                  </a:pPr>
                  <a:r>
                    <a:rPr lang="ko-KR" altLang="en-US" sz="1400" b="1" dirty="0"/>
                    <a:t>평가</a:t>
                  </a:r>
                </a:p>
              </p:txBody>
            </p:sp>
          </p:grpSp>
        </p:grpSp>
        <p:grpSp>
          <p:nvGrpSpPr>
            <p:cNvPr id="110" name="그룹 109"/>
            <p:cNvGrpSpPr/>
            <p:nvPr/>
          </p:nvGrpSpPr>
          <p:grpSpPr>
            <a:xfrm>
              <a:off x="2327688" y="2996952"/>
              <a:ext cx="6112261" cy="1807277"/>
              <a:chOff x="2327688" y="2996952"/>
              <a:chExt cx="6112261" cy="1965269"/>
            </a:xfrm>
          </p:grpSpPr>
          <p:cxnSp>
            <p:nvCxnSpPr>
              <p:cNvPr id="106" name="직선 연결선 105"/>
              <p:cNvCxnSpPr/>
              <p:nvPr/>
            </p:nvCxnSpPr>
            <p:spPr>
              <a:xfrm flipH="1">
                <a:off x="2327688" y="2996952"/>
                <a:ext cx="3057322" cy="1958831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직선 연결선 106"/>
              <p:cNvCxnSpPr/>
              <p:nvPr/>
            </p:nvCxnSpPr>
            <p:spPr>
              <a:xfrm>
                <a:off x="5382313" y="2996952"/>
                <a:ext cx="3057636" cy="1963640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직선 연결선 107"/>
              <p:cNvCxnSpPr/>
              <p:nvPr/>
            </p:nvCxnSpPr>
            <p:spPr>
              <a:xfrm flipH="1">
                <a:off x="4365611" y="2996952"/>
                <a:ext cx="1019399" cy="1963639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직선 연결선 108"/>
              <p:cNvCxnSpPr/>
              <p:nvPr/>
            </p:nvCxnSpPr>
            <p:spPr>
              <a:xfrm>
                <a:off x="5385011" y="2996952"/>
                <a:ext cx="1018523" cy="1965269"/>
              </a:xfrm>
              <a:prstGeom prst="line">
                <a:avLst/>
              </a:prstGeom>
              <a:ln w="9525">
                <a:solidFill>
                  <a:schemeClr val="bg1">
                    <a:lumMod val="6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1" name="타원 110"/>
            <p:cNvSpPr/>
            <p:nvPr/>
          </p:nvSpPr>
          <p:spPr>
            <a:xfrm>
              <a:off x="2276999" y="4669655"/>
              <a:ext cx="193802" cy="193802"/>
            </a:xfrm>
            <a:prstGeom prst="ellipse">
              <a:avLst/>
            </a:prstGeom>
            <a:solidFill>
              <a:srgbClr val="6BAEE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타원 111"/>
            <p:cNvSpPr/>
            <p:nvPr/>
          </p:nvSpPr>
          <p:spPr>
            <a:xfrm>
              <a:off x="4283599" y="4669655"/>
              <a:ext cx="193802" cy="193802"/>
            </a:xfrm>
            <a:prstGeom prst="ellipse">
              <a:avLst/>
            </a:prstGeom>
            <a:solidFill>
              <a:srgbClr val="1B80D8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타원 112"/>
            <p:cNvSpPr/>
            <p:nvPr/>
          </p:nvSpPr>
          <p:spPr>
            <a:xfrm>
              <a:off x="6277499" y="4669655"/>
              <a:ext cx="193802" cy="193802"/>
            </a:xfrm>
            <a:prstGeom prst="ellipse">
              <a:avLst/>
            </a:prstGeom>
            <a:solidFill>
              <a:srgbClr val="04438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타원 113"/>
            <p:cNvSpPr/>
            <p:nvPr/>
          </p:nvSpPr>
          <p:spPr>
            <a:xfrm>
              <a:off x="8309499" y="4669655"/>
              <a:ext cx="193802" cy="193802"/>
            </a:xfrm>
            <a:prstGeom prst="ellipse">
              <a:avLst/>
            </a:prstGeom>
            <a:solidFill>
              <a:srgbClr val="003165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4642969" y="2372903"/>
              <a:ext cx="1409488" cy="1409488"/>
              <a:chOff x="-1898470" y="3137955"/>
              <a:chExt cx="1116000" cy="1116000"/>
            </a:xfrm>
          </p:grpSpPr>
          <p:sp>
            <p:nvSpPr>
              <p:cNvPr id="71" name="도넛 3"/>
              <p:cNvSpPr/>
              <p:nvPr/>
            </p:nvSpPr>
            <p:spPr>
              <a:xfrm rot="16200000">
                <a:off x="-1898470" y="3137955"/>
                <a:ext cx="1116000" cy="1116000"/>
              </a:xfrm>
              <a:prstGeom prst="ellipse">
                <a:avLst/>
              </a:prstGeom>
              <a:solidFill>
                <a:srgbClr val="5C7EA8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wrap="none" lIns="0" tIns="0" rIns="0" bIns="0" anchor="ctr"/>
              <a:lstStyle/>
              <a:p>
                <a:pPr algn="ctr" fontAlgn="base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578AD6"/>
                  </a:buClr>
                  <a:buFont typeface="Wingdings" pitchFamily="2" charset="2"/>
                  <a:buNone/>
                </a:pPr>
                <a:endParaRPr kumimoji="1" lang="ko-KR" altLang="en-US" sz="1300" b="1" kern="6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/>
                  <a:cs typeface="Adobe 명조 Std M"/>
                </a:endParaRPr>
              </a:p>
            </p:txBody>
          </p:sp>
          <p:sp>
            <p:nvSpPr>
              <p:cNvPr id="69" name="AutoShape 29"/>
              <p:cNvSpPr>
                <a:spLocks noChangeArrowheads="1"/>
              </p:cNvSpPr>
              <p:nvPr/>
            </p:nvSpPr>
            <p:spPr bwMode="auto">
              <a:xfrm>
                <a:off x="-1823652" y="3212773"/>
                <a:ext cx="966364" cy="966364"/>
              </a:xfrm>
              <a:prstGeom prst="ellipse">
                <a:avLst/>
              </a:prstGeom>
              <a:gradFill flip="none" rotWithShape="1">
                <a:gsLst>
                  <a:gs pos="0">
                    <a:srgbClr val="EEEEEE"/>
                  </a:gs>
                  <a:gs pos="47000">
                    <a:sysClr val="window" lastClr="FFFFFF">
                      <a:lumMod val="95000"/>
                    </a:sysClr>
                  </a:gs>
                  <a:gs pos="50000">
                    <a:srgbClr val="D9D9D9"/>
                  </a:gs>
                  <a:gs pos="100000">
                    <a:sysClr val="window" lastClr="FFFFFF">
                      <a:lumMod val="95000"/>
                    </a:sysClr>
                  </a:gs>
                </a:gsLst>
                <a:lin ang="5400000" scaled="1"/>
                <a:tileRect/>
              </a:gradFill>
              <a:ln w="6350" cap="flat" cmpd="sng" algn="ctr">
                <a:noFill/>
                <a:prstDash val="solid"/>
                <a:miter lim="800000"/>
              </a:ln>
              <a:effectLst>
                <a:outerShdw blurRad="50800" dist="25400" dir="5400000" algn="t" rotWithShape="0">
                  <a:sysClr val="windowText" lastClr="000000">
                    <a:lumMod val="85000"/>
                    <a:lumOff val="15000"/>
                    <a:alpha val="40000"/>
                  </a:sysClr>
                </a:outerShdw>
              </a:effectLst>
            </p:spPr>
            <p:txBody>
              <a:bodyPr lIns="0" tIns="0" rIns="0" bIns="0" rtlCol="0" anchor="ctr">
                <a:scene3d>
                  <a:camera prst="orthographicFront"/>
                  <a:lightRig rig="threePt" dir="t"/>
                </a:scene3d>
                <a:sp3d>
                  <a:bevelT w="1270" h="1270"/>
                </a:sp3d>
              </a:bodyPr>
              <a:lstStyle/>
              <a:p>
                <a:pPr marL="0" marR="0" lvl="0" indent="0" algn="ctr" defTabSz="902977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578AD6"/>
                  </a:buClr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1" lang="ko-KR" altLang="en-US" sz="1600" b="1" kern="0" spc="-100">
                    <a:solidFill>
                      <a:prstClr val="black">
                        <a:lumMod val="95000"/>
                        <a:lumOff val="5000"/>
                      </a:prst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종합 만족도</a:t>
                </a:r>
                <a:endParaRPr kumimoji="1" lang="ko-KR" altLang="en-US" sz="1600" b="1" i="0" u="none" strike="noStrike" kern="0" cap="none" spc="-10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</p:grpSp>
      </p:grpSp>
      <p:grpSp>
        <p:nvGrpSpPr>
          <p:cNvPr id="72" name="그룹 71"/>
          <p:cNvGrpSpPr/>
          <p:nvPr/>
        </p:nvGrpSpPr>
        <p:grpSpPr>
          <a:xfrm>
            <a:off x="291273" y="2636838"/>
            <a:ext cx="1191416" cy="347954"/>
            <a:chOff x="104761" y="1476785"/>
            <a:chExt cx="980259" cy="286285"/>
          </a:xfrm>
        </p:grpSpPr>
        <p:sp>
          <p:nvSpPr>
            <p:cNvPr id="73" name="직사각형 72"/>
            <p:cNvSpPr/>
            <p:nvPr/>
          </p:nvSpPr>
          <p:spPr>
            <a:xfrm>
              <a:off x="104761" y="1522503"/>
              <a:ext cx="948910" cy="24056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fontAlgn="auto">
                <a:lnSpc>
                  <a:spcPct val="100000"/>
                </a:lnSpc>
                <a:spcAft>
                  <a:spcPts val="0"/>
                </a:spcAft>
                <a:buClr>
                  <a:srgbClr val="007BF6"/>
                </a:buClr>
                <a:buSzPct val="80000"/>
              </a:pPr>
              <a:r>
                <a:rPr lang="ko-KR" altLang="en-US" sz="13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종합</a:t>
              </a:r>
            </a:p>
          </p:txBody>
        </p:sp>
        <p:grpSp>
          <p:nvGrpSpPr>
            <p:cNvPr id="74" name="그룹 73"/>
            <p:cNvGrpSpPr/>
            <p:nvPr/>
          </p:nvGrpSpPr>
          <p:grpSpPr>
            <a:xfrm>
              <a:off x="141529" y="1476785"/>
              <a:ext cx="943491" cy="124239"/>
              <a:chOff x="202610" y="3442874"/>
              <a:chExt cx="943491" cy="124239"/>
            </a:xfrm>
          </p:grpSpPr>
          <p:sp>
            <p:nvSpPr>
              <p:cNvPr id="75" name="모서리가 둥근 직사각형 74"/>
              <p:cNvSpPr/>
              <p:nvPr/>
            </p:nvSpPr>
            <p:spPr bwMode="auto">
              <a:xfrm>
                <a:off x="202610" y="3442874"/>
                <a:ext cx="943491" cy="51110"/>
              </a:xfrm>
              <a:prstGeom prst="roundRect">
                <a:avLst>
                  <a:gd name="adj" fmla="val 50000"/>
                </a:avLst>
              </a:prstGeom>
              <a:solidFill>
                <a:srgbClr val="D0D7D7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3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76" name="직선 연결선 75"/>
              <p:cNvCxnSpPr/>
              <p:nvPr/>
            </p:nvCxnSpPr>
            <p:spPr>
              <a:xfrm flipH="1">
                <a:off x="1054894" y="3475259"/>
                <a:ext cx="60252" cy="91854"/>
              </a:xfrm>
              <a:prstGeom prst="line">
                <a:avLst/>
              </a:prstGeom>
              <a:ln w="15875" cap="rnd">
                <a:solidFill>
                  <a:srgbClr val="D0D7D7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그룹 76"/>
          <p:cNvGrpSpPr/>
          <p:nvPr/>
        </p:nvGrpSpPr>
        <p:grpSpPr>
          <a:xfrm>
            <a:off x="291273" y="5266827"/>
            <a:ext cx="1191416" cy="347954"/>
            <a:chOff x="104761" y="1476785"/>
            <a:chExt cx="980259" cy="286285"/>
          </a:xfrm>
        </p:grpSpPr>
        <p:sp>
          <p:nvSpPr>
            <p:cNvPr id="78" name="직사각형 77"/>
            <p:cNvSpPr/>
            <p:nvPr/>
          </p:nvSpPr>
          <p:spPr>
            <a:xfrm>
              <a:off x="104761" y="1522503"/>
              <a:ext cx="948910" cy="240567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 fontAlgn="auto">
                <a:lnSpc>
                  <a:spcPct val="100000"/>
                </a:lnSpc>
                <a:spcAft>
                  <a:spcPts val="0"/>
                </a:spcAft>
                <a:buClr>
                  <a:srgbClr val="007BF6"/>
                </a:buClr>
                <a:buSzPct val="80000"/>
              </a:pPr>
              <a:r>
                <a:rPr lang="ko-KR" altLang="en-US" sz="13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차원</a:t>
              </a:r>
            </a:p>
          </p:txBody>
        </p:sp>
        <p:grpSp>
          <p:nvGrpSpPr>
            <p:cNvPr id="83" name="그룹 82"/>
            <p:cNvGrpSpPr/>
            <p:nvPr/>
          </p:nvGrpSpPr>
          <p:grpSpPr>
            <a:xfrm>
              <a:off x="141529" y="1476785"/>
              <a:ext cx="943491" cy="124239"/>
              <a:chOff x="202610" y="3442874"/>
              <a:chExt cx="943491" cy="124239"/>
            </a:xfrm>
          </p:grpSpPr>
          <p:sp>
            <p:nvSpPr>
              <p:cNvPr id="84" name="모서리가 둥근 직사각형 83"/>
              <p:cNvSpPr/>
              <p:nvPr/>
            </p:nvSpPr>
            <p:spPr bwMode="auto">
              <a:xfrm>
                <a:off x="202610" y="3442874"/>
                <a:ext cx="943491" cy="51110"/>
              </a:xfrm>
              <a:prstGeom prst="roundRect">
                <a:avLst>
                  <a:gd name="adj" fmla="val 50000"/>
                </a:avLst>
              </a:prstGeom>
              <a:solidFill>
                <a:srgbClr val="D0D7D7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1" fontAlgn="base" latinLnBrk="1" hangingPunct="1">
                  <a:lnSpc>
                    <a:spcPct val="12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ko-KR" altLang="en-US" sz="13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맑은 고딕" pitchFamily="50" charset="-127"/>
                  <a:ea typeface="맑은 고딕" pitchFamily="50" charset="-127"/>
                </a:endParaRPr>
              </a:p>
            </p:txBody>
          </p:sp>
          <p:cxnSp>
            <p:nvCxnSpPr>
              <p:cNvPr id="85" name="직선 연결선 84"/>
              <p:cNvCxnSpPr/>
              <p:nvPr/>
            </p:nvCxnSpPr>
            <p:spPr>
              <a:xfrm flipH="1">
                <a:off x="1054894" y="3475259"/>
                <a:ext cx="60252" cy="91854"/>
              </a:xfrm>
              <a:prstGeom prst="line">
                <a:avLst/>
              </a:prstGeom>
              <a:ln w="15875" cap="rnd">
                <a:solidFill>
                  <a:srgbClr val="D0D7D7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2188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 </a:t>
            </a:r>
            <a:r>
              <a:rPr lang="ko-KR" altLang="en-US" dirty="0"/>
              <a:t>주요 결과 요약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종합만족도</a:t>
            </a:r>
            <a:r>
              <a:rPr lang="en-US" altLang="ko-KR" dirty="0" smtClean="0"/>
              <a:t>		12</a:t>
            </a:r>
          </a:p>
          <a:p>
            <a:r>
              <a:rPr lang="en-US" altLang="ko-KR" dirty="0" smtClean="0"/>
              <a:t>2. </a:t>
            </a:r>
            <a:r>
              <a:rPr lang="ko-KR" altLang="en-US" dirty="0" smtClean="0"/>
              <a:t>주요만족도</a:t>
            </a:r>
            <a:r>
              <a:rPr lang="en-US" altLang="ko-KR" dirty="0" smtClean="0"/>
              <a:t>		16</a:t>
            </a:r>
          </a:p>
          <a:p>
            <a:r>
              <a:rPr lang="en-US" altLang="ko-KR" dirty="0" smtClean="0"/>
              <a:t>3. </a:t>
            </a:r>
            <a:r>
              <a:rPr lang="ko-KR" altLang="en-US" dirty="0" smtClean="0"/>
              <a:t>차원 만족도</a:t>
            </a:r>
            <a:r>
              <a:rPr lang="en-US" altLang="ko-KR" dirty="0" smtClean="0"/>
              <a:t>		19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en-US" altLang="ko-KR" sz="500" dirty="0" smtClean="0"/>
              <a:t> </a:t>
            </a:r>
            <a:r>
              <a:rPr lang="en-US" altLang="ko-KR" dirty="0" smtClean="0"/>
              <a:t> </a:t>
            </a:r>
            <a:r>
              <a:rPr lang="en-US" altLang="ko-KR" sz="1100" dirty="0" smtClean="0"/>
              <a:t>- </a:t>
            </a:r>
            <a:r>
              <a:rPr lang="ko-KR" altLang="en-US" sz="1100" dirty="0" smtClean="0"/>
              <a:t>국제대학교 인지도</a:t>
            </a:r>
            <a:r>
              <a:rPr lang="en-US" altLang="ko-KR" sz="1100" dirty="0" smtClean="0"/>
              <a:t>		19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- </a:t>
            </a:r>
            <a:r>
              <a:rPr lang="ko-KR" altLang="en-US" sz="1100" dirty="0" smtClean="0"/>
              <a:t>직원</a:t>
            </a:r>
            <a:r>
              <a:rPr lang="en-US" altLang="ko-KR" sz="1100" dirty="0" smtClean="0"/>
              <a:t>·</a:t>
            </a:r>
            <a:r>
              <a:rPr lang="ko-KR" altLang="en-US" sz="1100" dirty="0" smtClean="0"/>
              <a:t>현장실습생 자질 및 인성</a:t>
            </a:r>
            <a:r>
              <a:rPr lang="en-US" altLang="ko-KR" sz="1100" dirty="0" smtClean="0"/>
              <a:t>	22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- </a:t>
            </a:r>
            <a:r>
              <a:rPr lang="ko-KR" altLang="en-US" sz="1100" dirty="0" smtClean="0"/>
              <a:t>산학협력 만족도</a:t>
            </a:r>
            <a:r>
              <a:rPr lang="en-US" altLang="ko-KR" sz="1100" dirty="0" smtClean="0"/>
              <a:t>		27</a:t>
            </a:r>
          </a:p>
          <a:p>
            <a:r>
              <a:rPr lang="en-US" altLang="ko-KR" sz="1100" dirty="0"/>
              <a:t> </a:t>
            </a:r>
            <a:r>
              <a:rPr lang="en-US" altLang="ko-KR" sz="1100" dirty="0" smtClean="0"/>
              <a:t>   - </a:t>
            </a:r>
            <a:r>
              <a:rPr lang="ko-KR" altLang="en-US" sz="1100" dirty="0" smtClean="0"/>
              <a:t>전반적 평가</a:t>
            </a:r>
            <a:r>
              <a:rPr lang="en-US" altLang="ko-KR" sz="1100" dirty="0" smtClean="0"/>
              <a:t>		30</a:t>
            </a:r>
            <a:endParaRPr lang="ko-KR" altLang="en-US" sz="1100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B</a:t>
            </a:r>
          </a:p>
        </p:txBody>
      </p:sp>
    </p:spTree>
    <p:extLst>
      <p:ext uri="{BB962C8B-B14F-4D97-AF65-F5344CB8AC3E}">
        <p14:creationId xmlns:p14="http://schemas.microsoft.com/office/powerpoint/2010/main" val="2646973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차트 18"/>
          <p:cNvGraphicFramePr/>
          <p:nvPr>
            <p:extLst/>
          </p:nvPr>
        </p:nvGraphicFramePr>
        <p:xfrm>
          <a:off x="266700" y="2625725"/>
          <a:ext cx="9372600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종합만족도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시계열 분석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2018</a:t>
            </a:r>
            <a:r>
              <a:rPr lang="ko-KR" altLang="en-US" dirty="0" smtClean="0"/>
              <a:t>년 </a:t>
            </a:r>
            <a:r>
              <a:rPr lang="ko-KR" altLang="en-US" dirty="0"/>
              <a:t>국제대학교</a:t>
            </a:r>
            <a:r>
              <a:rPr lang="en-US" altLang="ko-KR" dirty="0"/>
              <a:t> </a:t>
            </a:r>
            <a:r>
              <a:rPr lang="ko-KR" altLang="en-US" dirty="0"/>
              <a:t>산업체 종합만족도는 </a:t>
            </a:r>
            <a:r>
              <a:rPr lang="en-US" altLang="ko-KR" dirty="0" smtClean="0"/>
              <a:t>75.4</a:t>
            </a:r>
            <a:r>
              <a:rPr lang="ko-KR" altLang="en-US" dirty="0" smtClean="0"/>
              <a:t>점으로</a:t>
            </a:r>
            <a:r>
              <a:rPr lang="en-US" altLang="ko-KR" dirty="0"/>
              <a:t>, </a:t>
            </a:r>
            <a:r>
              <a:rPr lang="ko-KR" altLang="en-US" dirty="0"/>
              <a:t>전년 대비 </a:t>
            </a:r>
            <a:r>
              <a:rPr lang="en-US" altLang="ko-KR" dirty="0" smtClean="0"/>
              <a:t>-1.9</a:t>
            </a:r>
            <a:r>
              <a:rPr lang="ko-KR" altLang="en-US" dirty="0" smtClean="0"/>
              <a:t>점 하락함</a:t>
            </a:r>
            <a:r>
              <a:rPr lang="en-US" altLang="ko-KR" dirty="0"/>
              <a:t>.</a:t>
            </a:r>
          </a:p>
        </p:txBody>
      </p:sp>
      <p:cxnSp>
        <p:nvCxnSpPr>
          <p:cNvPr id="11" name="직선 화살표 연결선 10"/>
          <p:cNvCxnSpPr/>
          <p:nvPr/>
        </p:nvCxnSpPr>
        <p:spPr>
          <a:xfrm rot="1500000">
            <a:off x="5886204" y="3695220"/>
            <a:ext cx="1140823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rot="-1500000">
            <a:off x="2835895" y="3695218"/>
            <a:ext cx="1140823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6202496" y="1169890"/>
              <a:ext cx="342344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n=106,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17"/>
            <p:cNvSpPr/>
            <p:nvPr/>
          </p:nvSpPr>
          <p:spPr bwMode="auto">
            <a:xfrm>
              <a:off x="362732" y="1103179"/>
              <a:ext cx="318917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연도별 종합만족도</a:t>
              </a:r>
            </a:p>
          </p:txBody>
        </p:sp>
      </p:grpSp>
      <p:graphicFrame>
        <p:nvGraphicFramePr>
          <p:cNvPr id="20" name="Group 3"/>
          <p:cNvGraphicFramePr>
            <a:graphicFrameLocks noGrp="1"/>
          </p:cNvGraphicFramePr>
          <p:nvPr>
            <p:extLst/>
          </p:nvPr>
        </p:nvGraphicFramePr>
        <p:xfrm>
          <a:off x="411440" y="5568478"/>
          <a:ext cx="9083121" cy="177165"/>
        </p:xfrm>
        <a:graphic>
          <a:graphicData uri="http://schemas.openxmlformats.org/drawingml/2006/table">
            <a:tbl>
              <a:tblPr/>
              <a:tblGrid>
                <a:gridCol w="30277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77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277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2016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2017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2018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6" name="타원 25"/>
          <p:cNvSpPr/>
          <p:nvPr/>
        </p:nvSpPr>
        <p:spPr>
          <a:xfrm>
            <a:off x="3130990" y="3534460"/>
            <a:ext cx="407690" cy="407690"/>
          </a:xfrm>
          <a:prstGeom prst="ellipse">
            <a:avLst/>
          </a:prstGeom>
          <a:solidFill>
            <a:srgbClr val="F2F2F2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ko-KR" altLang="en-US" sz="1000" dirty="0">
                <a:solidFill>
                  <a:srgbClr val="0070C0"/>
                </a:solidFill>
                <a:latin typeface="Trebuchet MS" pitchFamily="34" charset="0"/>
              </a:rPr>
              <a:t>▲</a:t>
            </a:r>
            <a:r>
              <a:rPr kumimoji="1" lang="en-US" altLang="ko-KR" sz="1000" dirty="0">
                <a:solidFill>
                  <a:schemeClr val="tx1"/>
                </a:solidFill>
                <a:latin typeface="Trebuchet MS" pitchFamily="34" charset="0"/>
              </a:rPr>
              <a:t>8.0</a:t>
            </a:r>
          </a:p>
        </p:txBody>
      </p:sp>
      <p:sp>
        <p:nvSpPr>
          <p:cNvPr id="27" name="타원 26"/>
          <p:cNvSpPr/>
          <p:nvPr/>
        </p:nvSpPr>
        <p:spPr>
          <a:xfrm>
            <a:off x="6284616" y="3502533"/>
            <a:ext cx="407690" cy="407690"/>
          </a:xfrm>
          <a:prstGeom prst="ellipse">
            <a:avLst/>
          </a:prstGeom>
          <a:solidFill>
            <a:srgbClr val="F2F2F2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fontAlgn="auto" latinLnBrk="0"/>
            <a:r>
              <a:rPr kumimoji="1" lang="ko-KR" altLang="en-US" sz="1000" dirty="0">
                <a:solidFill>
                  <a:srgbClr val="FF0000"/>
                </a:solidFill>
                <a:latin typeface="Trebuchet MS" pitchFamily="34" charset="0"/>
              </a:rPr>
              <a:t>▼</a:t>
            </a:r>
            <a:r>
              <a:rPr kumimoji="1" lang="en-US" altLang="ko-KR" sz="1000" dirty="0">
                <a:solidFill>
                  <a:schemeClr val="tx1"/>
                </a:solidFill>
                <a:latin typeface="Trebuchet MS" pitchFamily="34" charset="0"/>
              </a:rPr>
              <a:t>1.9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3584" y="6381750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7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종합만족도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관련 계열별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계열별로 살펴보면</a:t>
            </a:r>
            <a:r>
              <a:rPr lang="en-US" altLang="ko-KR" dirty="0"/>
              <a:t>, </a:t>
            </a:r>
            <a:r>
              <a:rPr lang="ko-KR" altLang="en-US" dirty="0"/>
              <a:t>자연계열이 </a:t>
            </a:r>
            <a:r>
              <a:rPr lang="en-US" altLang="ko-KR" dirty="0" smtClean="0"/>
              <a:t>78.4</a:t>
            </a:r>
            <a:r>
              <a:rPr lang="ko-KR" altLang="en-US" dirty="0" smtClean="0"/>
              <a:t>점으로 </a:t>
            </a:r>
            <a:r>
              <a:rPr lang="ko-KR" altLang="en-US" dirty="0"/>
              <a:t>가장 높고</a:t>
            </a:r>
            <a:r>
              <a:rPr lang="en-US" altLang="ko-KR" dirty="0"/>
              <a:t>, </a:t>
            </a:r>
            <a:r>
              <a:rPr lang="ko-KR" altLang="en-US" dirty="0"/>
              <a:t>다음으로 </a:t>
            </a:r>
            <a:r>
              <a:rPr lang="ko-KR" altLang="en-US" dirty="0" smtClean="0"/>
              <a:t>인문사회계열</a:t>
            </a:r>
            <a:r>
              <a:rPr lang="en-US" altLang="ko-KR" dirty="0" smtClean="0"/>
              <a:t>(76.4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</a:t>
            </a:r>
            <a:r>
              <a:rPr lang="ko-KR" altLang="en-US" dirty="0" smtClean="0"/>
              <a:t>공학계열</a:t>
            </a:r>
            <a:r>
              <a:rPr lang="en-US" altLang="ko-KR" dirty="0" smtClean="0"/>
              <a:t>(73.5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</a:t>
            </a:r>
            <a:r>
              <a:rPr lang="ko-KR" altLang="en-US" dirty="0" smtClean="0"/>
              <a:t>예체능계열</a:t>
            </a:r>
            <a:r>
              <a:rPr lang="en-US" altLang="ko-KR" dirty="0" smtClean="0"/>
              <a:t>(70.3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/>
              <a:t>순임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 smtClean="0"/>
              <a:t>계열별 전년 대비 만족도는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예체능계열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하락폭</a:t>
            </a:r>
            <a:r>
              <a:rPr lang="en-US" altLang="ko-KR" dirty="0" smtClean="0"/>
              <a:t>(-11.1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크게 나타남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21" name="그룹 20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n=106,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7" name="직선 연결선 26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 bwMode="auto">
            <a:xfrm>
              <a:off x="362732" y="1103179"/>
              <a:ext cx="3930916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관련 계열별 종합만족도</a:t>
              </a:r>
            </a:p>
          </p:txBody>
        </p:sp>
      </p:grpSp>
      <p:graphicFrame>
        <p:nvGraphicFramePr>
          <p:cNvPr id="29" name="차트 28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Group 3"/>
          <p:cNvGraphicFramePr>
            <a:graphicFrameLocks noGrp="1"/>
          </p:cNvGraphicFramePr>
          <p:nvPr>
            <p:extLst/>
          </p:nvPr>
        </p:nvGraphicFramePr>
        <p:xfrm>
          <a:off x="1253489" y="5568478"/>
          <a:ext cx="8330400" cy="365565"/>
        </p:xfrm>
        <a:graphic>
          <a:graphicData uri="http://schemas.openxmlformats.org/drawingml/2006/table">
            <a:tbl>
              <a:tblPr/>
              <a:tblGrid>
                <a:gridCol w="166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종합 만족도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(n=106)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31" name="직선 연결선 30"/>
          <p:cNvCxnSpPr/>
          <p:nvPr/>
        </p:nvCxnSpPr>
        <p:spPr>
          <a:xfrm>
            <a:off x="1243780" y="4099652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43584" y="6381750"/>
            <a:ext cx="3585918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33" name="Group 3"/>
          <p:cNvGraphicFramePr>
            <a:graphicFrameLocks noGrp="1"/>
          </p:cNvGraphicFramePr>
          <p:nvPr>
            <p:extLst/>
          </p:nvPr>
        </p:nvGraphicFramePr>
        <p:xfrm>
          <a:off x="1253489" y="2987952"/>
          <a:ext cx="8331595" cy="417600"/>
        </p:xfrm>
        <a:graphic>
          <a:graphicData uri="http://schemas.openxmlformats.org/drawingml/2006/table">
            <a:tbl>
              <a:tblPr/>
              <a:tblGrid>
                <a:gridCol w="1666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" name="직사각형 33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2913289" y="3462203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표 36"/>
          <p:cNvGraphicFramePr>
            <a:graphicFrameLocks noGrp="1"/>
          </p:cNvGraphicFramePr>
          <p:nvPr>
            <p:extLst/>
          </p:nvPr>
        </p:nvGraphicFramePr>
        <p:xfrm>
          <a:off x="3028950" y="6181422"/>
          <a:ext cx="6503987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3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계열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Freeform 101"/>
          <p:cNvSpPr>
            <a:spLocks/>
          </p:cNvSpPr>
          <p:nvPr/>
        </p:nvSpPr>
        <p:spPr bwMode="auto">
          <a:xfrm>
            <a:off x="4088904" y="3631117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Freeform 101"/>
          <p:cNvSpPr>
            <a:spLocks/>
          </p:cNvSpPr>
          <p:nvPr/>
        </p:nvSpPr>
        <p:spPr bwMode="auto">
          <a:xfrm>
            <a:off x="7401272" y="349343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396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종합만족도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3) </a:t>
            </a:r>
            <a:r>
              <a:rPr lang="ko-KR" altLang="en-US"/>
              <a:t>응답자 특성별 </a:t>
            </a:r>
            <a:r>
              <a:rPr lang="en-US" altLang="ko-KR"/>
              <a:t>(1/2)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성별로는 </a:t>
            </a:r>
            <a:r>
              <a:rPr lang="ko-KR" altLang="en-US" dirty="0" smtClean="0"/>
              <a:t>여성</a:t>
            </a:r>
            <a:r>
              <a:rPr lang="en-US" altLang="ko-KR" dirty="0" smtClean="0"/>
              <a:t>(76.2</a:t>
            </a:r>
            <a:r>
              <a:rPr lang="ko-KR" altLang="en-US" dirty="0" smtClean="0"/>
              <a:t>점</a:t>
            </a:r>
            <a:r>
              <a:rPr lang="en-US" altLang="ko-KR" dirty="0"/>
              <a:t>), </a:t>
            </a:r>
            <a:r>
              <a:rPr lang="ko-KR" altLang="en-US" dirty="0"/>
              <a:t>연령별로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대</a:t>
            </a:r>
            <a:r>
              <a:rPr lang="en-US" altLang="ko-KR" dirty="0" smtClean="0"/>
              <a:t>(78.6</a:t>
            </a:r>
            <a:r>
              <a:rPr lang="ko-KR" altLang="en-US" dirty="0" smtClean="0"/>
              <a:t>점</a:t>
            </a:r>
            <a:r>
              <a:rPr lang="en-US" altLang="ko-KR" dirty="0"/>
              <a:t>), </a:t>
            </a:r>
            <a:r>
              <a:rPr lang="ko-KR" altLang="en-US" dirty="0" err="1"/>
              <a:t>근무년수</a:t>
            </a:r>
            <a:r>
              <a:rPr lang="ko-KR" altLang="en-US" dirty="0"/>
              <a:t> </a:t>
            </a:r>
            <a:r>
              <a:rPr lang="en-US" altLang="ko-KR" dirty="0" smtClean="0"/>
              <a:t>3~4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(80.4</a:t>
            </a:r>
            <a:r>
              <a:rPr lang="ko-KR" altLang="en-US" dirty="0" smtClean="0"/>
              <a:t>점</a:t>
            </a:r>
            <a:r>
              <a:rPr lang="en-US" altLang="ko-KR" dirty="0"/>
              <a:t>), </a:t>
            </a:r>
            <a:r>
              <a:rPr lang="ko-KR" altLang="en-US" dirty="0"/>
              <a:t>직급 </a:t>
            </a:r>
            <a:r>
              <a:rPr lang="ko-KR" altLang="en-US" dirty="0" smtClean="0"/>
              <a:t>과장급</a:t>
            </a:r>
            <a:r>
              <a:rPr lang="en-US" altLang="ko-KR" dirty="0" smtClean="0"/>
              <a:t>(80.1</a:t>
            </a:r>
            <a:r>
              <a:rPr lang="ko-KR" altLang="en-US" dirty="0" smtClean="0"/>
              <a:t>점</a:t>
            </a:r>
            <a:r>
              <a:rPr lang="en-US" altLang="ko-KR" dirty="0"/>
              <a:t>),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직원수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100~200</a:t>
            </a:r>
            <a:r>
              <a:rPr lang="ko-KR" altLang="en-US" dirty="0" smtClean="0"/>
              <a:t>인 </a:t>
            </a:r>
            <a:r>
              <a:rPr lang="ko-KR" altLang="en-US" dirty="0"/>
              <a:t>미만</a:t>
            </a:r>
            <a:r>
              <a:rPr lang="en-US" altLang="ko-KR" dirty="0" smtClean="0"/>
              <a:t>(80.4</a:t>
            </a:r>
            <a:r>
              <a:rPr lang="ko-KR" altLang="en-US" dirty="0" smtClean="0"/>
              <a:t>점</a:t>
            </a:r>
            <a:r>
              <a:rPr lang="en-US" altLang="ko-KR" dirty="0"/>
              <a:t>) </a:t>
            </a:r>
            <a:r>
              <a:rPr lang="ko-KR" altLang="en-US" dirty="0"/>
              <a:t>만족도가 </a:t>
            </a:r>
            <a:r>
              <a:rPr lang="ko-KR" altLang="en-US" dirty="0" smtClean="0"/>
              <a:t>가장 </a:t>
            </a:r>
            <a:r>
              <a:rPr lang="ko-KR" altLang="en-US" dirty="0"/>
              <a:t>높게 나타남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r>
              <a:rPr lang="ko-KR" altLang="en-US" dirty="0"/>
              <a:t> 전년 대비 </a:t>
            </a:r>
            <a:r>
              <a:rPr lang="ko-KR" altLang="en-US" dirty="0" smtClean="0"/>
              <a:t>만족도는 연령별로 </a:t>
            </a:r>
            <a:r>
              <a:rPr lang="en-US" altLang="ko-KR" dirty="0" smtClean="0"/>
              <a:t>40</a:t>
            </a:r>
            <a:r>
              <a:rPr lang="ko-KR" altLang="en-US" dirty="0" smtClean="0"/>
              <a:t>대</a:t>
            </a:r>
            <a:r>
              <a:rPr lang="en-US" altLang="ko-KR" dirty="0" smtClean="0"/>
              <a:t>(+2.7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근무년수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3~4</a:t>
            </a:r>
            <a:r>
              <a:rPr lang="ko-KR" altLang="en-US" dirty="0" smtClean="0"/>
              <a:t>년</a:t>
            </a:r>
            <a:r>
              <a:rPr lang="en-US" altLang="ko-KR" dirty="0" smtClean="0"/>
              <a:t>(+0.9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직급 차장급</a:t>
            </a:r>
            <a:r>
              <a:rPr lang="en-US" altLang="ko-KR" dirty="0" smtClean="0"/>
              <a:t>(+9.3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), </a:t>
            </a:r>
            <a:br>
              <a:rPr lang="en-US" altLang="ko-KR" dirty="0" smtClean="0"/>
            </a:br>
            <a:r>
              <a:rPr lang="ko-KR" altLang="en-US" dirty="0" err="1" smtClean="0"/>
              <a:t>직원수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200</a:t>
            </a:r>
            <a:r>
              <a:rPr lang="ko-KR" altLang="en-US" dirty="0" smtClean="0"/>
              <a:t>인</a:t>
            </a:r>
            <a:r>
              <a:rPr lang="en-US" altLang="ko-KR" dirty="0" smtClean="0"/>
              <a:t>~300</a:t>
            </a:r>
            <a:r>
              <a:rPr lang="ko-KR" altLang="en-US" dirty="0" smtClean="0"/>
              <a:t>인 </a:t>
            </a:r>
            <a:r>
              <a:rPr lang="ko-KR" altLang="en-US" dirty="0" smtClean="0"/>
              <a:t>미만</a:t>
            </a:r>
            <a:r>
              <a:rPr lang="en-US" altLang="ko-KR" dirty="0" smtClean="0"/>
              <a:t>(+6.5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 가장 높게 나타남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n=106,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직사각형 17"/>
            <p:cNvSpPr/>
            <p:nvPr/>
          </p:nvSpPr>
          <p:spPr bwMode="auto">
            <a:xfrm>
              <a:off x="362732" y="1103179"/>
              <a:ext cx="425312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응답자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특성별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종합만족도</a:t>
              </a:r>
            </a:p>
          </p:txBody>
        </p:sp>
      </p:grpSp>
      <p:graphicFrame>
        <p:nvGraphicFramePr>
          <p:cNvPr id="19" name="차트 18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Group 3"/>
          <p:cNvGraphicFramePr>
            <a:graphicFrameLocks noGrp="1"/>
          </p:cNvGraphicFramePr>
          <p:nvPr>
            <p:extLst/>
          </p:nvPr>
        </p:nvGraphicFramePr>
        <p:xfrm>
          <a:off x="1245511" y="5568478"/>
          <a:ext cx="8309061" cy="506730"/>
        </p:xfrm>
        <a:graphic>
          <a:graphicData uri="http://schemas.openxmlformats.org/drawingml/2006/table">
            <a:tbl>
              <a:tblPr/>
              <a:tblGrid>
                <a:gridCol w="3077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307743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종합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 latinLnBrk="0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3600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남성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여성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30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40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50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60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 이상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 이하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3~4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5~6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7~8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9~10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11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경영층</a:t>
                      </a:r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/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임원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부장급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차장급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과장급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대리급</a:t>
                      </a:r>
                      <a:endParaRPr kumimoji="1" lang="en-US" altLang="ko-KR" sz="8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사원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50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50~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100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100~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200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200~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300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300~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500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500~</a:t>
                      </a:r>
                    </a:p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1,000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1,000</a:t>
                      </a:r>
                      <a:r>
                        <a:rPr kumimoji="1" lang="ko-KR" altLang="en-US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 이상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8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(n=106)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(46)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(60)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(35)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(32)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(22)*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(14)*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(17)*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(57)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(48)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(7)*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(19)*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(20)*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(76)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43584" y="6381750"/>
            <a:ext cx="3585918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7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04903" cy="417600"/>
        </p:xfrm>
        <a:graphic>
          <a:graphicData uri="http://schemas.openxmlformats.org/drawingml/2006/table">
            <a:tbl>
              <a:tblPr/>
              <a:tblGrid>
                <a:gridCol w="3075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307589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spc="-100" baseline="0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8" name="직사각형 27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1243780" y="4205848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표 30"/>
          <p:cNvGraphicFramePr>
            <a:graphicFrameLocks noGrp="1"/>
          </p:cNvGraphicFramePr>
          <p:nvPr>
            <p:extLst/>
          </p:nvPr>
        </p:nvGraphicFramePr>
        <p:xfrm>
          <a:off x="1598726" y="6181422"/>
          <a:ext cx="512621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성별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2" name="표 31"/>
          <p:cNvGraphicFramePr>
            <a:graphicFrameLocks noGrp="1"/>
          </p:cNvGraphicFramePr>
          <p:nvPr>
            <p:extLst/>
          </p:nvPr>
        </p:nvGraphicFramePr>
        <p:xfrm>
          <a:off x="2199466" y="6181422"/>
          <a:ext cx="1492562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5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연령별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3" name="표 32"/>
          <p:cNvGraphicFramePr>
            <a:graphicFrameLocks noGrp="1"/>
          </p:cNvGraphicFramePr>
          <p:nvPr>
            <p:extLst/>
          </p:nvPr>
        </p:nvGraphicFramePr>
        <p:xfrm>
          <a:off x="5607184" y="6181422"/>
          <a:ext cx="1780499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직급별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4" name="직선 연결선 33"/>
          <p:cNvCxnSpPr/>
          <p:nvPr/>
        </p:nvCxnSpPr>
        <p:spPr>
          <a:xfrm>
            <a:off x="2178029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1561693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7410232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714575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5562968" y="3461387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표 24"/>
          <p:cNvGraphicFramePr>
            <a:graphicFrameLocks noGrp="1"/>
          </p:cNvGraphicFramePr>
          <p:nvPr>
            <p:extLst/>
          </p:nvPr>
        </p:nvGraphicFramePr>
        <p:xfrm>
          <a:off x="3734362" y="6181422"/>
          <a:ext cx="1806058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0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</a:rPr>
                        <a:t>근무년수별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6" name="표 25"/>
          <p:cNvGraphicFramePr>
            <a:graphicFrameLocks noGrp="1"/>
          </p:cNvGraphicFramePr>
          <p:nvPr>
            <p:extLst/>
          </p:nvPr>
        </p:nvGraphicFramePr>
        <p:xfrm>
          <a:off x="7454447" y="6181422"/>
          <a:ext cx="2100125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직원 </a:t>
                      </a:r>
                      <a:r>
                        <a:rPr lang="ko-KR" altLang="en-US" sz="1100" b="1" dirty="0" err="1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수별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Trebuchet MS" pitchFamily="34" charset="0"/>
                        <a:ea typeface="맑은 고딕" pitchFamily="50" charset="-127"/>
                      </a:endParaRP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7" name="Freeform 101"/>
          <p:cNvSpPr>
            <a:spLocks/>
          </p:cNvSpPr>
          <p:nvPr/>
        </p:nvSpPr>
        <p:spPr bwMode="auto">
          <a:xfrm>
            <a:off x="1732470" y="376161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8" name="Freeform 101"/>
          <p:cNvSpPr>
            <a:spLocks/>
          </p:cNvSpPr>
          <p:nvPr/>
        </p:nvSpPr>
        <p:spPr bwMode="auto">
          <a:xfrm>
            <a:off x="2010803" y="3722786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39" name="Freeform 101"/>
          <p:cNvSpPr>
            <a:spLocks/>
          </p:cNvSpPr>
          <p:nvPr/>
        </p:nvSpPr>
        <p:spPr bwMode="auto">
          <a:xfrm>
            <a:off x="2940940" y="3637197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40" name="Freeform 101"/>
          <p:cNvSpPr>
            <a:spLocks/>
          </p:cNvSpPr>
          <p:nvPr/>
        </p:nvSpPr>
        <p:spPr bwMode="auto">
          <a:xfrm>
            <a:off x="2637130" y="3722786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1" name="Freeform 101"/>
          <p:cNvSpPr>
            <a:spLocks/>
          </p:cNvSpPr>
          <p:nvPr/>
        </p:nvSpPr>
        <p:spPr bwMode="auto">
          <a:xfrm>
            <a:off x="4190026" y="3643817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42" name="Freeform 101"/>
          <p:cNvSpPr>
            <a:spLocks/>
          </p:cNvSpPr>
          <p:nvPr/>
        </p:nvSpPr>
        <p:spPr bwMode="auto">
          <a:xfrm>
            <a:off x="5113434" y="3790471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3" name="Freeform 101"/>
          <p:cNvSpPr>
            <a:spLocks/>
          </p:cNvSpPr>
          <p:nvPr/>
        </p:nvSpPr>
        <p:spPr bwMode="auto">
          <a:xfrm>
            <a:off x="6649978" y="3643816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44" name="Freeform 101"/>
          <p:cNvSpPr>
            <a:spLocks/>
          </p:cNvSpPr>
          <p:nvPr/>
        </p:nvSpPr>
        <p:spPr bwMode="auto">
          <a:xfrm>
            <a:off x="5735999" y="3758757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5" name="Freeform 101"/>
          <p:cNvSpPr>
            <a:spLocks/>
          </p:cNvSpPr>
          <p:nvPr/>
        </p:nvSpPr>
        <p:spPr bwMode="auto">
          <a:xfrm>
            <a:off x="8173142" y="3643815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46" name="Freeform 101"/>
          <p:cNvSpPr>
            <a:spLocks/>
          </p:cNvSpPr>
          <p:nvPr/>
        </p:nvSpPr>
        <p:spPr bwMode="auto">
          <a:xfrm>
            <a:off x="9119809" y="3888734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916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종합만족도</a:t>
            </a:r>
            <a:endParaRPr lang="ko-KR" altLang="en-US" dirty="0"/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3) </a:t>
            </a:r>
            <a:r>
              <a:rPr lang="ko-KR" altLang="en-US"/>
              <a:t>응답자 특성별 </a:t>
            </a:r>
            <a:r>
              <a:rPr lang="en-US" altLang="ko-KR"/>
              <a:t>(2/2)</a:t>
            </a:r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직업별로는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숙박 및 </a:t>
            </a:r>
            <a:r>
              <a:rPr lang="ko-KR" altLang="en-US" dirty="0" err="1" smtClean="0"/>
              <a:t>음식점업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보건 및 사회복지 사업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79.4</a:t>
            </a:r>
            <a:r>
              <a:rPr lang="ko-KR" altLang="en-US" dirty="0" smtClean="0"/>
              <a:t>점으로 </a:t>
            </a:r>
            <a:r>
              <a:rPr lang="ko-KR" altLang="en-US" dirty="0"/>
              <a:t>가장 높고</a:t>
            </a:r>
            <a:r>
              <a:rPr lang="en-US" altLang="ko-KR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이어서 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통신업</a:t>
            </a:r>
            <a:r>
              <a:rPr lang="en-US" altLang="ko-KR" dirty="0" smtClean="0"/>
              <a:t>’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공공행정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사회보장</a:t>
            </a:r>
            <a:r>
              <a:rPr lang="en-US" altLang="ko-KR" dirty="0" smtClean="0"/>
              <a:t>’(</a:t>
            </a:r>
            <a:r>
              <a:rPr lang="ko-KR" altLang="en-US" dirty="0" smtClean="0"/>
              <a:t>각 </a:t>
            </a:r>
            <a:r>
              <a:rPr lang="en-US" altLang="ko-KR" dirty="0" smtClean="0"/>
              <a:t>78.0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en-US" altLang="ko-KR" dirty="0"/>
              <a:t> </a:t>
            </a:r>
            <a:r>
              <a:rPr lang="en-US" altLang="ko-KR" dirty="0" smtClean="0"/>
              <a:t>&gt; ‘</a:t>
            </a:r>
            <a:r>
              <a:rPr lang="ko-KR" altLang="en-US" dirty="0" smtClean="0"/>
              <a:t>기타 공공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수리 및 서비스업</a:t>
            </a:r>
            <a:r>
              <a:rPr lang="en-US" altLang="ko-KR" dirty="0" smtClean="0"/>
              <a:t>’(77.5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순으로 </a:t>
            </a:r>
            <a:r>
              <a:rPr lang="ko-KR" altLang="en-US" dirty="0"/>
              <a:t>높은 반면</a:t>
            </a:r>
            <a:r>
              <a:rPr lang="en-US" altLang="ko-KR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운수업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63.0</a:t>
            </a:r>
            <a:r>
              <a:rPr lang="ko-KR" altLang="en-US" dirty="0" smtClean="0"/>
              <a:t>점으로 가장 </a:t>
            </a:r>
            <a:r>
              <a:rPr lang="ko-KR" altLang="en-US" dirty="0"/>
              <a:t>낮음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전년 대비 </a:t>
            </a:r>
            <a:r>
              <a:rPr lang="ko-KR" altLang="en-US" dirty="0" smtClean="0"/>
              <a:t>만족도는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통신업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</a:t>
            </a:r>
            <a:r>
              <a:rPr lang="ko-KR" altLang="en-US" dirty="0" smtClean="0"/>
              <a:t>상승폭</a:t>
            </a:r>
            <a:r>
              <a:rPr lang="en-US" altLang="ko-KR" dirty="0" smtClean="0"/>
              <a:t>(+12.9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크게 나타난 반면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공공행정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사회보장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하락폭</a:t>
            </a:r>
            <a:r>
              <a:rPr lang="en-US" altLang="ko-KR" dirty="0" smtClean="0"/>
              <a:t>(-21.6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큼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n=106,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직사각형 16"/>
            <p:cNvSpPr/>
            <p:nvPr/>
          </p:nvSpPr>
          <p:spPr bwMode="auto">
            <a:xfrm>
              <a:off x="362732" y="1103179"/>
              <a:ext cx="425312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응답자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특성별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종합만족도</a:t>
              </a:r>
            </a:p>
          </p:txBody>
        </p:sp>
      </p:grpSp>
      <p:graphicFrame>
        <p:nvGraphicFramePr>
          <p:cNvPr id="18" name="차트 17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oup 3"/>
          <p:cNvGraphicFramePr>
            <a:graphicFrameLocks noGrp="1"/>
          </p:cNvGraphicFramePr>
          <p:nvPr>
            <p:extLst/>
          </p:nvPr>
        </p:nvGraphicFramePr>
        <p:xfrm>
          <a:off x="1250272" y="5539810"/>
          <a:ext cx="8311240" cy="567690"/>
        </p:xfrm>
        <a:graphic>
          <a:graphicData uri="http://schemas.openxmlformats.org/drawingml/2006/table">
            <a:tbl>
              <a:tblPr/>
              <a:tblGrid>
                <a:gridCol w="593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3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36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36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36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36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36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36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936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36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366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9366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9366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auto" latinLnBrk="0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종합</a:t>
                      </a:r>
                      <a:endParaRPr kumimoji="1" lang="en-US" altLang="ko-KR" sz="900" b="0" i="0" u="none" strike="noStrike" kern="1200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auto" latinLnBrk="0"/>
                      <a:r>
                        <a:rPr kumimoji="1" lang="ko-KR" altLang="en-US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제조업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 및 수도사업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도매 및 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소매업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음식점업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운수업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통신업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서비스업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공공행정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사회보장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 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서비스업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 및 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사회복지</a:t>
                      </a:r>
                      <a:endParaRPr lang="en-US" altLang="ko-KR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 및 운동관련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 공공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수리 및 개인서비스업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900" b="0" i="0" u="none" strike="noStrike" kern="1200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(n=106)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(7)*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(15)*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(1)*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3584" y="6381750"/>
            <a:ext cx="3585918" cy="41549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1" name="Group 3"/>
          <p:cNvGraphicFramePr>
            <a:graphicFrameLocks noGrp="1"/>
          </p:cNvGraphicFramePr>
          <p:nvPr>
            <p:extLst/>
          </p:nvPr>
        </p:nvGraphicFramePr>
        <p:xfrm>
          <a:off x="1249671" y="2987952"/>
          <a:ext cx="8285788" cy="417600"/>
        </p:xfrm>
        <a:graphic>
          <a:graphicData uri="http://schemas.openxmlformats.org/drawingml/2006/table">
            <a:tbl>
              <a:tblPr/>
              <a:tblGrid>
                <a:gridCol w="5918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18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18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1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18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18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918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184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9184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918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9184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9184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9184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9184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" name="직사각형 21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graphicFrame>
        <p:nvGraphicFramePr>
          <p:cNvPr id="29" name="표 28"/>
          <p:cNvGraphicFramePr>
            <a:graphicFrameLocks noGrp="1"/>
          </p:cNvGraphicFramePr>
          <p:nvPr>
            <p:extLst/>
          </p:nvPr>
        </p:nvGraphicFramePr>
        <p:xfrm>
          <a:off x="1872343" y="6181422"/>
          <a:ext cx="7663117" cy="238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1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38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="1" dirty="0">
                          <a:solidFill>
                            <a:schemeClr val="tx1"/>
                          </a:solidFill>
                          <a:latin typeface="Trebuchet MS" pitchFamily="34" charset="0"/>
                          <a:ea typeface="맑은 고딕" pitchFamily="50" charset="-127"/>
                        </a:rPr>
                        <a:t>직업별</a:t>
                      </a:r>
                    </a:p>
                  </a:txBody>
                  <a:tcPr marL="0" marR="0" marT="36000" marB="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37" name="직선 연결선 36"/>
          <p:cNvCxnSpPr/>
          <p:nvPr/>
        </p:nvCxnSpPr>
        <p:spPr>
          <a:xfrm>
            <a:off x="1845592" y="3470912"/>
            <a:ext cx="0" cy="2718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1243780" y="4218081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101"/>
          <p:cNvSpPr>
            <a:spLocks/>
          </p:cNvSpPr>
          <p:nvPr/>
        </p:nvSpPr>
        <p:spPr bwMode="auto">
          <a:xfrm>
            <a:off x="4592960" y="3856937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" name="Freeform 101"/>
          <p:cNvSpPr>
            <a:spLocks/>
          </p:cNvSpPr>
          <p:nvPr/>
        </p:nvSpPr>
        <p:spPr bwMode="auto">
          <a:xfrm>
            <a:off x="7615700" y="367777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26" name="Freeform 101"/>
          <p:cNvSpPr>
            <a:spLocks/>
          </p:cNvSpPr>
          <p:nvPr/>
        </p:nvSpPr>
        <p:spPr bwMode="auto">
          <a:xfrm>
            <a:off x="4016896" y="3651959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037932" y="1988840"/>
            <a:ext cx="14670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050" spc="-100" dirty="0" smtClean="0"/>
              <a:t>* </a:t>
            </a:r>
            <a:r>
              <a:rPr lang="ko-KR" altLang="en-US" sz="1050" spc="-100" dirty="0" smtClean="0"/>
              <a:t>기타 응답은 분석 제외</a:t>
            </a:r>
            <a:endParaRPr lang="ko-KR" altLang="en-US" sz="1050" spc="-100" dirty="0"/>
          </a:p>
        </p:txBody>
      </p:sp>
    </p:spTree>
    <p:extLst>
      <p:ext uri="{BB962C8B-B14F-4D97-AF65-F5344CB8AC3E}">
        <p14:creationId xmlns:p14="http://schemas.microsoft.com/office/powerpoint/2010/main" val="278542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 </a:t>
            </a:r>
            <a:r>
              <a:rPr lang="ko-KR" altLang="en-US"/>
              <a:t>주요 만족도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 err="1"/>
              <a:t>차원별로는</a:t>
            </a:r>
            <a:r>
              <a:rPr lang="ko-KR" altLang="en-US" dirty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국제대학교 인지도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76.0</a:t>
            </a:r>
            <a:r>
              <a:rPr lang="ko-KR" altLang="en-US" dirty="0" smtClean="0"/>
              <a:t>점으로 </a:t>
            </a:r>
            <a:r>
              <a:rPr lang="ko-KR" altLang="en-US" dirty="0"/>
              <a:t>가장 </a:t>
            </a:r>
            <a:r>
              <a:rPr lang="ko-KR" altLang="en-US" dirty="0" smtClean="0"/>
              <a:t>높은 반면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국제대학교 출신 직원 및 현장실습생 만족도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74.2</a:t>
            </a:r>
            <a:r>
              <a:rPr lang="ko-KR" altLang="en-US" dirty="0" smtClean="0"/>
              <a:t>점으로 가장 낮음</a:t>
            </a:r>
            <a:r>
              <a:rPr lang="en-US" altLang="ko-KR" dirty="0" smtClean="0"/>
              <a:t>.</a:t>
            </a:r>
          </a:p>
          <a:p>
            <a:pPr lvl="0"/>
            <a:r>
              <a:rPr lang="en-US" altLang="ko-KR" dirty="0" smtClean="0"/>
              <a:t>‘</a:t>
            </a:r>
            <a:r>
              <a:rPr lang="ko-KR" altLang="en-US" dirty="0" smtClean="0"/>
              <a:t>국제대학교 </a:t>
            </a:r>
            <a:r>
              <a:rPr lang="ko-KR" altLang="en-US" dirty="0" smtClean="0"/>
              <a:t>출신 직원 및 현장실습생 </a:t>
            </a:r>
            <a:r>
              <a:rPr lang="ko-KR" altLang="en-US" dirty="0" smtClean="0"/>
              <a:t>만족도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를 </a:t>
            </a:r>
            <a:r>
              <a:rPr lang="ko-KR" altLang="en-US" dirty="0" smtClean="0"/>
              <a:t>제외한 전 </a:t>
            </a:r>
            <a:r>
              <a:rPr lang="ko-KR" altLang="en-US" dirty="0"/>
              <a:t>차원의 만족도가 전년 대비 </a:t>
            </a:r>
            <a:r>
              <a:rPr lang="ko-KR" altLang="en-US" dirty="0" smtClean="0"/>
              <a:t>하락한 가운데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특히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국제대학교 인지도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</a:t>
            </a:r>
            <a:r>
              <a:rPr lang="ko-KR" altLang="en-US" dirty="0"/>
              <a:t>가장 큰 폭</a:t>
            </a:r>
            <a:r>
              <a:rPr lang="en-US" altLang="ko-KR" dirty="0" smtClean="0"/>
              <a:t>(-3.4</a:t>
            </a:r>
            <a:r>
              <a:rPr lang="ko-KR" altLang="en-US" dirty="0" smtClean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으로 </a:t>
            </a:r>
            <a:r>
              <a:rPr lang="ko-KR" altLang="en-US" dirty="0" smtClean="0"/>
              <a:t>하락함</a:t>
            </a:r>
            <a:r>
              <a:rPr lang="en-US" altLang="ko-KR" dirty="0"/>
              <a:t>.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n=106,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/>
            <p:cNvSpPr/>
            <p:nvPr/>
          </p:nvSpPr>
          <p:spPr bwMode="auto">
            <a:xfrm>
              <a:off x="362732" y="1103179"/>
              <a:ext cx="2222553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주요 만족도</a:t>
              </a:r>
            </a:p>
          </p:txBody>
        </p:sp>
      </p:grpSp>
      <p:graphicFrame>
        <p:nvGraphicFramePr>
          <p:cNvPr id="35" name="차트 34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Group 3"/>
          <p:cNvGraphicFramePr>
            <a:graphicFrameLocks noGrp="1"/>
          </p:cNvGraphicFramePr>
          <p:nvPr>
            <p:extLst/>
          </p:nvPr>
        </p:nvGraphicFramePr>
        <p:xfrm>
          <a:off x="1253489" y="5568478"/>
          <a:ext cx="8330400" cy="344805"/>
        </p:xfrm>
        <a:graphic>
          <a:graphicData uri="http://schemas.openxmlformats.org/drawingml/2006/table">
            <a:tbl>
              <a:tblPr/>
              <a:tblGrid>
                <a:gridCol w="166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종합 만족도</a:t>
                      </a:r>
                      <a:endParaRPr kumimoji="1" lang="ko-KR" altLang="en-US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국제대학교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인지도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국제대학교 출신 직원 및 현장실습생 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국제대학교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산학협력 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국제대학교</a:t>
                      </a:r>
                      <a:endParaRPr kumimoji="1" lang="en-US" altLang="ko-KR" sz="11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전반적 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43584" y="6381750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종합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39" name="Group 3"/>
          <p:cNvGraphicFramePr>
            <a:graphicFrameLocks noGrp="1"/>
          </p:cNvGraphicFramePr>
          <p:nvPr>
            <p:extLst/>
          </p:nvPr>
        </p:nvGraphicFramePr>
        <p:xfrm>
          <a:off x="1253489" y="2985504"/>
          <a:ext cx="8331595" cy="417600"/>
        </p:xfrm>
        <a:graphic>
          <a:graphicData uri="http://schemas.openxmlformats.org/drawingml/2006/table">
            <a:tbl>
              <a:tblPr/>
              <a:tblGrid>
                <a:gridCol w="16663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3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0" name="직사각형 39"/>
          <p:cNvSpPr/>
          <p:nvPr/>
        </p:nvSpPr>
        <p:spPr>
          <a:xfrm>
            <a:off x="349250" y="3001884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49250" y="3193473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42" name="직선 연결선 41"/>
          <p:cNvCxnSpPr/>
          <p:nvPr/>
        </p:nvCxnSpPr>
        <p:spPr>
          <a:xfrm>
            <a:off x="2914378" y="3453494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1243780" y="4104758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01"/>
          <p:cNvSpPr>
            <a:spLocks/>
          </p:cNvSpPr>
          <p:nvPr/>
        </p:nvSpPr>
        <p:spPr bwMode="auto">
          <a:xfrm>
            <a:off x="5745088" y="3589174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9" name="Freeform 101"/>
          <p:cNvSpPr>
            <a:spLocks/>
          </p:cNvSpPr>
          <p:nvPr/>
        </p:nvSpPr>
        <p:spPr bwMode="auto">
          <a:xfrm>
            <a:off x="4054360" y="356555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719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 </a:t>
            </a:r>
            <a:r>
              <a:rPr lang="ko-KR" altLang="en-US"/>
              <a:t>주요 만족도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en-US" altLang="ko-KR" dirty="0"/>
              <a:t>(1/2)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20465" cy="5184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6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60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609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60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860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23026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종합만족도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국제대학교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인지도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국제대학교 출신 직원 및 현장실습생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국제대학교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산학협력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국제대학교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7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564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564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564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4564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근무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년수별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3~4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5~6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7~8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9~10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4564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직급별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경영층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임원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과장급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대리급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계장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주임급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28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2. </a:t>
            </a:r>
            <a:r>
              <a:rPr lang="ko-KR" altLang="en-US"/>
              <a:t>주요 만족도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en-US" altLang="ko-KR" dirty="0"/>
              <a:t>(2/2)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7730" cy="5184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55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55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855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855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855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25654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종합만족도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국제대학교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인지도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국제대학교 출신 직원 및 현장실습생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국제대학교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산학협력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국제대학교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7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570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~200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~300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~500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~1,000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1,000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570">
                <a:tc rowSpan="1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업종별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제조업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전기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 및 수도사업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도매 및 소매업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숙박 및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음식점업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운수업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통신업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공공행정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사회보장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 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 및 사회복지사업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오락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 및 운동관련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 공공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수리 및 개인서비스업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34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국제대학교 인지도</a:t>
            </a:r>
            <a:r>
              <a:rPr lang="en-US" altLang="ko-KR" dirty="0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국제대학교 인지도 차원 만족도는 </a:t>
            </a:r>
            <a:r>
              <a:rPr lang="en-US" altLang="ko-KR" dirty="0" smtClean="0"/>
              <a:t>76.0</a:t>
            </a:r>
            <a:r>
              <a:rPr lang="ko-KR" altLang="en-US" dirty="0" smtClean="0"/>
              <a:t>점으로</a:t>
            </a:r>
            <a:r>
              <a:rPr lang="en-US" altLang="ko-KR" dirty="0"/>
              <a:t>,</a:t>
            </a:r>
            <a:r>
              <a:rPr lang="ko-KR" altLang="en-US" dirty="0"/>
              <a:t> 전년 대비 </a:t>
            </a:r>
            <a:r>
              <a:rPr lang="en-US" altLang="ko-KR" dirty="0" smtClean="0"/>
              <a:t>-3.4</a:t>
            </a:r>
            <a:r>
              <a:rPr lang="ko-KR" altLang="en-US" dirty="0" smtClean="0"/>
              <a:t>점 하락함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항목별로는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향후 </a:t>
            </a:r>
            <a:r>
              <a:rPr lang="ko-KR" altLang="en-US" dirty="0"/>
              <a:t>발전가능성이 높은 </a:t>
            </a:r>
            <a:r>
              <a:rPr lang="ko-KR" altLang="en-US" dirty="0" smtClean="0"/>
              <a:t>대학이다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86.2</a:t>
            </a:r>
            <a:r>
              <a:rPr lang="ko-KR" altLang="en-US" dirty="0" smtClean="0"/>
              <a:t>점으로 </a:t>
            </a:r>
            <a:r>
              <a:rPr lang="ko-KR" altLang="en-US" dirty="0"/>
              <a:t>가장 높고</a:t>
            </a:r>
            <a:r>
              <a:rPr lang="en-US" altLang="ko-KR" dirty="0"/>
              <a:t>, </a:t>
            </a:r>
            <a:r>
              <a:rPr lang="ko-KR" altLang="en-US" dirty="0"/>
              <a:t>다음으로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산업계의 발전에 기여하는 대학이다</a:t>
            </a:r>
            <a:r>
              <a:rPr lang="en-US" altLang="ko-KR" dirty="0" smtClean="0"/>
              <a:t>’(82.9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</a:t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직무능력 향상 교육 프로그램 운영</a:t>
            </a:r>
            <a:r>
              <a:rPr lang="en-US" altLang="ko-KR" dirty="0" smtClean="0"/>
              <a:t>’(82.5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ko-KR" altLang="en-US" dirty="0"/>
              <a:t>순으로 높게 나타난 </a:t>
            </a:r>
            <a:r>
              <a:rPr lang="ko-KR" altLang="en-US" dirty="0" smtClean="0"/>
              <a:t>반면</a:t>
            </a:r>
            <a:r>
              <a:rPr lang="en-US" altLang="ko-KR" dirty="0" smtClean="0"/>
              <a:t>, ‘</a:t>
            </a:r>
            <a:r>
              <a:rPr lang="ko-KR" altLang="en-US" dirty="0" smtClean="0"/>
              <a:t>지역 대표 전문 교육기관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79.1</a:t>
            </a:r>
            <a:r>
              <a:rPr lang="ko-KR" altLang="en-US" dirty="0" smtClean="0"/>
              <a:t>점으로 가장 낮음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0"/>
            <a:r>
              <a:rPr lang="ko-KR" altLang="en-US" dirty="0"/>
              <a:t>전년 대비 만족도는 </a:t>
            </a:r>
            <a:r>
              <a:rPr lang="ko-KR" altLang="en-US" dirty="0" smtClean="0"/>
              <a:t>지역 대표 전문기관을 제외한 모든 </a:t>
            </a:r>
            <a:r>
              <a:rPr lang="ko-KR" altLang="en-US" dirty="0"/>
              <a:t>항목이 상승한 </a:t>
            </a:r>
            <a:r>
              <a:rPr lang="ko-KR" altLang="en-US" dirty="0" smtClean="0"/>
              <a:t>가운데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직무능력 향상 교육 프로그램 운영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상승폭</a:t>
            </a:r>
            <a:r>
              <a:rPr lang="en-US" altLang="ko-KR" dirty="0" smtClean="0"/>
              <a:t>(+5.2</a:t>
            </a:r>
            <a:r>
              <a:rPr lang="ko-KR" altLang="en-US" dirty="0" smtClean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크게 나타남</a:t>
            </a:r>
            <a:r>
              <a:rPr lang="en-US" altLang="ko-KR" dirty="0"/>
              <a:t>.</a:t>
            </a:r>
          </a:p>
        </p:txBody>
      </p:sp>
      <p:grpSp>
        <p:nvGrpSpPr>
          <p:cNvPr id="19" name="그룹 18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n=106,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1" name="직선 연결선 20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/>
            <p:cNvSpPr/>
            <p:nvPr/>
          </p:nvSpPr>
          <p:spPr bwMode="auto">
            <a:xfrm>
              <a:off x="362732" y="1103179"/>
              <a:ext cx="3930916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국제대학교 인지 만족도</a:t>
              </a:r>
            </a:p>
          </p:txBody>
        </p:sp>
      </p:grpSp>
      <p:graphicFrame>
        <p:nvGraphicFramePr>
          <p:cNvPr id="23" name="차트 22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558165"/>
        </p:xfrm>
        <a:graphic>
          <a:graphicData uri="http://schemas.openxmlformats.org/drawingml/2006/table">
            <a:tbl>
              <a:tblPr/>
              <a:tblGrid>
                <a:gridCol w="8330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3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0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30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30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30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30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30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30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국제대학교</a:t>
                      </a:r>
                      <a:endParaRPr kumimoji="1" lang="en-US" altLang="ko-KR" sz="9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인지도 </a:t>
                      </a:r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차원</a:t>
                      </a:r>
                      <a:endParaRPr kumimoji="1" lang="en-US" altLang="ko-KR" sz="9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가치 있고</a:t>
                      </a:r>
                      <a:endParaRPr kumimoji="1" lang="en-US" altLang="ko-KR" sz="9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경쟁력 있는 교육서비스를</a:t>
                      </a:r>
                      <a:endParaRPr kumimoji="1" lang="en-US" altLang="ko-KR" sz="9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제공하는 대학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직무능력</a:t>
                      </a:r>
                      <a:endParaRPr kumimoji="1" lang="en-US" altLang="ko-KR" sz="9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향상 교육</a:t>
                      </a:r>
                      <a:endParaRPr kumimoji="1" lang="en-US" altLang="ko-KR" sz="9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프로그램 운영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최신 학문이나 기술을 반영하여 우수한 인재를 양성하는 대학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배운 지식</a:t>
                      </a:r>
                      <a:r>
                        <a:rPr kumimoji="1" lang="en-US" altLang="ko-KR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(</a:t>
                      </a:r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기술</a:t>
                      </a:r>
                      <a:r>
                        <a:rPr kumimoji="1" lang="en-US" altLang="ko-KR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)</a:t>
                      </a:r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이 현업에서 잘 활용되고 있다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산업 환경 변화에 따른 기업 요구를 교육내용에 반영하고 있다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산업계의 발전에 기여하는 대학이다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향후 발전가능성이 높은 대학이다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지역 대표</a:t>
                      </a:r>
                      <a:endParaRPr kumimoji="1" lang="en-US" altLang="ko-KR" sz="9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전문 교육기관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전반적</a:t>
                      </a:r>
                      <a:endParaRPr kumimoji="1" lang="en-US" altLang="ko-KR" sz="9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9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1600" cy="417600"/>
        </p:xfrm>
        <a:graphic>
          <a:graphicData uri="http://schemas.openxmlformats.org/drawingml/2006/table">
            <a:tbl>
              <a:tblPr/>
              <a:tblGrid>
                <a:gridCol w="833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3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3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1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31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31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31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331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31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31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9" name="직사각형 28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31" name="직선 연결선 30"/>
          <p:cNvCxnSpPr/>
          <p:nvPr/>
        </p:nvCxnSpPr>
        <p:spPr>
          <a:xfrm>
            <a:off x="1243780" y="4190759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43584" y="6381750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2078356" y="3453494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8731705" y="3453494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01"/>
          <p:cNvSpPr>
            <a:spLocks/>
          </p:cNvSpPr>
          <p:nvPr/>
        </p:nvSpPr>
        <p:spPr bwMode="auto">
          <a:xfrm>
            <a:off x="8494854" y="3637700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" name="Freeform 101"/>
          <p:cNvSpPr>
            <a:spLocks/>
          </p:cNvSpPr>
          <p:nvPr/>
        </p:nvSpPr>
        <p:spPr bwMode="auto">
          <a:xfrm>
            <a:off x="7641584" y="3491648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3942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4665000" y="1332761"/>
            <a:ext cx="3451594" cy="2641750"/>
            <a:chOff x="3613285" y="5421560"/>
            <a:chExt cx="3451043" cy="2744486"/>
          </a:xfrm>
          <a:noFill/>
        </p:grpSpPr>
        <p:sp>
          <p:nvSpPr>
            <p:cNvPr id="9" name="TextBox 8"/>
            <p:cNvSpPr txBox="1"/>
            <p:nvPr/>
          </p:nvSpPr>
          <p:spPr>
            <a:xfrm>
              <a:off x="3613285" y="5421561"/>
              <a:ext cx="1904063" cy="2744485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조사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개요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주요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결과 요약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Action </a:t>
              </a: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Matrix </a:t>
              </a:r>
              <a:r>
                <a:rPr lang="ko-KR" altLang="en-US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분석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직무만족도 및 취업경로</a:t>
              </a:r>
              <a:endParaRPr lang="en-US" altLang="ko-KR" sz="1400" b="1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endParaRPr>
            </a:p>
            <a:p>
              <a:pPr marL="342900" indent="-342900">
                <a:lnSpc>
                  <a:spcPct val="150000"/>
                </a:lnSpc>
                <a:spcAft>
                  <a:spcPts val="2000"/>
                </a:spcAft>
                <a:tabLst>
                  <a:tab pos="809625" algn="l"/>
                </a:tabLst>
              </a:pPr>
              <a:r>
                <a:rPr lang="ko-KR" altLang="en-US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결론 요약 및 제언</a:t>
              </a:r>
              <a:endParaRPr lang="ko-KR" altLang="en-US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52766" y="5421560"/>
              <a:ext cx="211562" cy="2744485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03</a:t>
              </a: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10</a:t>
              </a: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2</a:t>
              </a: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7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33</a:t>
              </a:r>
            </a:p>
            <a:p>
              <a:pPr marL="342900" indent="-342900" algn="r">
                <a:lnSpc>
                  <a:spcPct val="150000"/>
                </a:lnSpc>
                <a:spcAft>
                  <a:spcPts val="2000"/>
                </a:spcAft>
              </a:pPr>
              <a:r>
                <a:rPr lang="en-US" altLang="ko-KR" sz="1400" b="1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rPr>
                <a:t>55</a:t>
              </a:r>
              <a:endParaRPr lang="en-US" altLang="ko-KR" sz="14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panose="020B0604020202020204" pitchFamily="34" charset="0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727713" y="1352595"/>
            <a:ext cx="751918" cy="323165"/>
            <a:chOff x="2514520" y="2690242"/>
            <a:chExt cx="960444" cy="323165"/>
          </a:xfrm>
        </p:grpSpPr>
        <p:grpSp>
          <p:nvGrpSpPr>
            <p:cNvPr id="12" name="그룹 11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14" name="양쪽 모서리가 둥근 사각형 13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15" name="직각 삼각형 14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3" name="직사각형 12"/>
            <p:cNvSpPr/>
            <p:nvPr/>
          </p:nvSpPr>
          <p:spPr>
            <a:xfrm>
              <a:off x="2514520" y="2690242"/>
              <a:ext cx="87062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맑은 고딕"/>
                </a:rPr>
                <a:t>Part A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3729000" y="1917000"/>
            <a:ext cx="750632" cy="323165"/>
            <a:chOff x="2516163" y="2690242"/>
            <a:chExt cx="958801" cy="323165"/>
          </a:xfrm>
        </p:grpSpPr>
        <p:grpSp>
          <p:nvGrpSpPr>
            <p:cNvPr id="17" name="그룹 16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19" name="양쪽 모서리가 둥근 사각형 18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0" name="직각 삼각형 19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8" name="직사각형 17"/>
            <p:cNvSpPr/>
            <p:nvPr/>
          </p:nvSpPr>
          <p:spPr>
            <a:xfrm>
              <a:off x="2522712" y="2690242"/>
              <a:ext cx="85424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1" name="그룹 20"/>
          <p:cNvGrpSpPr/>
          <p:nvPr/>
        </p:nvGrpSpPr>
        <p:grpSpPr>
          <a:xfrm>
            <a:off x="3729000" y="2493000"/>
            <a:ext cx="750632" cy="323165"/>
            <a:chOff x="2516163" y="2690242"/>
            <a:chExt cx="958801" cy="323165"/>
          </a:xfrm>
        </p:grpSpPr>
        <p:grpSp>
          <p:nvGrpSpPr>
            <p:cNvPr id="22" name="그룹 21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24" name="양쪽 모서리가 둥근 사각형 23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25" name="직각 삼각형 24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2521687" y="2690242"/>
              <a:ext cx="85628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3723707" y="3069000"/>
            <a:ext cx="755925" cy="323165"/>
            <a:chOff x="2509402" y="2690242"/>
            <a:chExt cx="965562" cy="323165"/>
          </a:xfrm>
        </p:grpSpPr>
        <p:grpSp>
          <p:nvGrpSpPr>
            <p:cNvPr id="27" name="그룹 26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29" name="양쪽 모서리가 둥근 사각형 28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0" name="직각 삼각형 29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28" name="직사각형 27"/>
            <p:cNvSpPr/>
            <p:nvPr/>
          </p:nvSpPr>
          <p:spPr>
            <a:xfrm>
              <a:off x="2509402" y="2690242"/>
              <a:ext cx="88085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</a:t>
              </a:r>
              <a:r>
                <a:rPr lang="en-US" altLang="ko-KR" sz="1500" b="1" kern="0" spc="-100" dirty="0" smtClean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</a:t>
              </a:r>
              <a:endParaRPr lang="en-US" altLang="ko-KR" sz="15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3729000" y="3645000"/>
            <a:ext cx="750632" cy="323165"/>
            <a:chOff x="2516163" y="2690242"/>
            <a:chExt cx="958801" cy="323165"/>
          </a:xfrm>
        </p:grpSpPr>
        <p:grpSp>
          <p:nvGrpSpPr>
            <p:cNvPr id="32" name="그룹 31"/>
            <p:cNvGrpSpPr/>
            <p:nvPr/>
          </p:nvGrpSpPr>
          <p:grpSpPr>
            <a:xfrm>
              <a:off x="2516163" y="2709292"/>
              <a:ext cx="958801" cy="300608"/>
              <a:chOff x="2144688" y="3356992"/>
              <a:chExt cx="958801" cy="300608"/>
            </a:xfrm>
          </p:grpSpPr>
          <p:sp>
            <p:nvSpPr>
              <p:cNvPr id="34" name="양쪽 모서리가 둥근 사각형 33"/>
              <p:cNvSpPr/>
              <p:nvPr/>
            </p:nvSpPr>
            <p:spPr>
              <a:xfrm>
                <a:off x="2144688" y="3356992"/>
                <a:ext cx="884262" cy="300608"/>
              </a:xfrm>
              <a:prstGeom prst="round2SameRect">
                <a:avLst>
                  <a:gd name="adj1" fmla="val 0"/>
                  <a:gd name="adj2" fmla="val 0"/>
                </a:avLst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35" name="직각 삼각형 34"/>
              <p:cNvSpPr/>
              <p:nvPr/>
            </p:nvSpPr>
            <p:spPr>
              <a:xfrm rot="5400000">
                <a:off x="2954411" y="3356992"/>
                <a:ext cx="149078" cy="149078"/>
              </a:xfrm>
              <a:prstGeom prst="rtTriangle">
                <a:avLst/>
              </a:prstGeom>
              <a:solidFill>
                <a:srgbClr val="45587F"/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ko-KR" altLang="en-US" sz="1600" smtClean="0">
                  <a:solidFill>
                    <a:prstClr val="white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33" name="직사각형 32"/>
            <p:cNvSpPr/>
            <p:nvPr/>
          </p:nvSpPr>
          <p:spPr>
            <a:xfrm>
              <a:off x="2533973" y="2690242"/>
              <a:ext cx="83171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dist" latinLnBrk="0"/>
              <a:r>
                <a:rPr lang="en-US" altLang="ko-KR" sz="1500" b="1" kern="0" spc="-10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Part 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81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국제대학교 인지도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en-US" altLang="ko-KR" dirty="0"/>
              <a:t>(1/2)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9600" cy="5184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819951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국제대학교 인지 차원</a:t>
                      </a:r>
                      <a:endParaRPr lang="en-US" altLang="ko-KR" sz="800" b="1" u="none" strike="noStrike" kern="120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만족도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가치 있고 경쟁력 있는 교육서비스를 제공하는  대학이다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직무능력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향상 교육프로그램 운영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최신 학문이나 기술을 반영하여 우수한 인재를 양성하는 대학이다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배운 지식</a:t>
                      </a:r>
                      <a:r>
                        <a:rPr lang="en-US" altLang="ko-KR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기술</a:t>
                      </a:r>
                      <a:r>
                        <a:rPr lang="en-US" altLang="ko-KR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이 현업에서 잘활용되고 있다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산업 환경 변화에 따른 기업 요구를 교육내용에 반영하고 있다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산업계의 발전에 기여하는 대학이다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향후 발전 가능성이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높은 대학이다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지역 대표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교육기관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3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73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673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673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1673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근무년수별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3~4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5~6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7~8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9~10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1673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직급별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경영층</a:t>
                      </a:r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임원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과장급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대리급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계장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주임급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68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국제대학교 인지도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en-US" altLang="ko-KR" dirty="0"/>
              <a:t>(2/2)</a:t>
            </a:r>
            <a:endParaRPr lang="ko-KR" altLang="en-US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9600" cy="5184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0236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824002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국제대학교 인지 차원</a:t>
                      </a:r>
                      <a:endParaRPr lang="en-US" altLang="ko-KR" sz="800" b="1" u="none" strike="noStrike" kern="120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만족도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가치 있고 경쟁력 있는 교육서비스를 제공하는  대학이다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직무능력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향상 교육프로그램 운영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최신 학문이나 기술을 반영하여 우수한 인재를 양성하는 대학이다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배운 지식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기술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이 현업에서 잘 활용되고 있다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산업 환경 변화에 따른 기업 요구를 교육내용에 반영하고 있다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산업계의 발전에 기여하는 대학이다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향후 발전 가능성이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높은 대학이다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지역 대표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교육기관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2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675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 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수별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~200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~300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~500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~1,000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1,000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8675">
                <a:tc rowSpan="1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업종별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제조업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 및 수도사업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도매 및 소매업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숙박 및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음식점업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운수업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통신업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공공행정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사회보장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 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 및 사회복지사업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 및 운동관련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 공공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수리 및 개인서비스업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3975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직원</a:t>
            </a:r>
            <a:r>
              <a:rPr lang="en-US" altLang="ko-KR" dirty="0"/>
              <a:t>·</a:t>
            </a:r>
            <a:r>
              <a:rPr lang="ko-KR" altLang="en-US" dirty="0"/>
              <a:t>현장실습생 자질 및 인성</a:t>
            </a:r>
            <a:r>
              <a:rPr lang="en-US" altLang="ko-KR" dirty="0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직원</a:t>
            </a:r>
            <a:r>
              <a:rPr lang="en-US" altLang="ko-KR" dirty="0"/>
              <a:t>·</a:t>
            </a:r>
            <a:r>
              <a:rPr lang="ko-KR" altLang="en-US" dirty="0" err="1"/>
              <a:t>현장실습생</a:t>
            </a:r>
            <a:r>
              <a:rPr lang="ko-KR" altLang="en-US" dirty="0"/>
              <a:t> 자질 및 인성 차원 만족도는</a:t>
            </a:r>
            <a:r>
              <a:rPr lang="en-US" altLang="ko-KR" dirty="0"/>
              <a:t>74.2</a:t>
            </a:r>
            <a:r>
              <a:rPr lang="ko-KR" altLang="en-US" dirty="0" smtClean="0"/>
              <a:t>점으로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전년 대비 동일한 수준임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0"/>
            <a:r>
              <a:rPr lang="ko-KR" altLang="en-US" dirty="0"/>
              <a:t>항목별로는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인성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86.0</a:t>
            </a:r>
            <a:r>
              <a:rPr lang="ko-KR" altLang="en-US" dirty="0" smtClean="0"/>
              <a:t>점으로 </a:t>
            </a:r>
            <a:r>
              <a:rPr lang="ko-KR" altLang="en-US" dirty="0"/>
              <a:t>가장 높고</a:t>
            </a:r>
            <a:r>
              <a:rPr lang="en-US" altLang="ko-KR" dirty="0"/>
              <a:t>, </a:t>
            </a: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책임감</a:t>
            </a:r>
            <a:r>
              <a:rPr lang="en-US" altLang="ko-KR" dirty="0" smtClean="0"/>
              <a:t>’(83.2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‘</a:t>
            </a:r>
            <a:r>
              <a:rPr lang="ko-KR" altLang="en-US" dirty="0" smtClean="0"/>
              <a:t>직업윤리</a:t>
            </a:r>
            <a:r>
              <a:rPr lang="en-US" altLang="ko-KR" dirty="0" smtClean="0"/>
              <a:t>’(82.1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순으로 높게 나타난 반면</a:t>
            </a:r>
            <a:r>
              <a:rPr lang="en-US" altLang="ko-KR" dirty="0" smtClean="0"/>
              <a:t>,</a:t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외국어 능력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64.2</a:t>
            </a:r>
            <a:r>
              <a:rPr lang="ko-KR" altLang="en-US" dirty="0" smtClean="0"/>
              <a:t>점으로 가장 낮음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한편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필요도는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책임감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95.0</a:t>
            </a:r>
            <a:r>
              <a:rPr lang="ko-KR" altLang="en-US" dirty="0" smtClean="0"/>
              <a:t>점으로 가장 높게 나타났으며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인성</a:t>
            </a:r>
            <a:r>
              <a:rPr lang="en-US" altLang="ko-KR" dirty="0" smtClean="0"/>
              <a:t>’(94.0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‘</a:t>
            </a:r>
            <a:r>
              <a:rPr lang="ko-KR" altLang="en-US" dirty="0" smtClean="0"/>
              <a:t>직업윤리</a:t>
            </a:r>
            <a:r>
              <a:rPr lang="en-US" altLang="ko-KR" dirty="0" smtClean="0"/>
              <a:t>’(92.9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‘</a:t>
            </a:r>
            <a:r>
              <a:rPr lang="ko-KR" altLang="en-US" dirty="0" smtClean="0"/>
              <a:t>대인관계 능력</a:t>
            </a:r>
            <a:r>
              <a:rPr lang="en-US" altLang="ko-KR" dirty="0" smtClean="0"/>
              <a:t>’(91.3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순임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전년 대비 만족도는 전 항목이 상승하였으며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특히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인성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상승폭</a:t>
            </a:r>
            <a:r>
              <a:rPr lang="en-US" altLang="ko-KR" dirty="0" smtClean="0"/>
              <a:t>(+7.7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크게 나타남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36" name="그룹 35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n=106,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 bwMode="auto">
            <a:xfrm>
              <a:off x="362732" y="1103179"/>
              <a:ext cx="5854085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직원</a:t>
              </a:r>
              <a:r>
                <a:rPr lang="en-US" altLang="ko-KR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·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현장실습생 자질 및 인성 만족도</a:t>
              </a:r>
            </a:p>
          </p:txBody>
        </p:sp>
      </p:grpSp>
      <p:graphicFrame>
        <p:nvGraphicFramePr>
          <p:cNvPr id="43" name="Group 3"/>
          <p:cNvGraphicFramePr>
            <a:graphicFrameLocks noGrp="1"/>
          </p:cNvGraphicFramePr>
          <p:nvPr>
            <p:extLst/>
          </p:nvPr>
        </p:nvGraphicFramePr>
        <p:xfrm>
          <a:off x="1023664" y="5755538"/>
          <a:ext cx="8465830" cy="647700"/>
        </p:xfrm>
        <a:graphic>
          <a:graphicData uri="http://schemas.openxmlformats.org/drawingml/2006/table">
            <a:tbl>
              <a:tblPr/>
              <a:tblGrid>
                <a:gridCol w="497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9799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직원 및 현장</a:t>
                      </a:r>
                      <a:endParaRPr kumimoji="1" lang="en-US" altLang="ko-KR" sz="85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실습생 </a:t>
                      </a:r>
                      <a:endParaRPr kumimoji="1" lang="en-US" altLang="ko-KR" sz="85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+mn-ea"/>
                          <a:cs typeface="+mn-cs"/>
                        </a:rPr>
                        <a:t>차원 만족도</a:t>
                      </a:r>
                      <a:endParaRPr kumimoji="1" lang="ko-KR" altLang="en-US" sz="85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전공분야 전문 지식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외국어 능력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의사소통</a:t>
                      </a:r>
                      <a:endParaRPr kumimoji="1" lang="en-US" altLang="ko-KR" sz="85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수리능력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문제해결</a:t>
                      </a:r>
                      <a:endParaRPr kumimoji="1" lang="en-US" altLang="ko-KR" sz="85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자기개발</a:t>
                      </a:r>
                      <a:endParaRPr kumimoji="1" lang="en-US" altLang="ko-KR" sz="85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자원관리</a:t>
                      </a:r>
                      <a:endParaRPr kumimoji="1" lang="en-US" altLang="ko-KR" sz="85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대인관계</a:t>
                      </a:r>
                      <a:endParaRPr kumimoji="1" lang="en-US" altLang="ko-KR" sz="85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정보능력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기술능력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조직이해</a:t>
                      </a:r>
                      <a:endParaRPr kumimoji="1" lang="en-US" altLang="ko-KR" sz="85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직업윤리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인성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창의성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책임감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전반적</a:t>
                      </a:r>
                      <a:endParaRPr kumimoji="1" lang="en-US" altLang="ko-KR" sz="85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85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차트 14"/>
          <p:cNvGraphicFramePr/>
          <p:nvPr>
            <p:extLst/>
          </p:nvPr>
        </p:nvGraphicFramePr>
        <p:xfrm>
          <a:off x="950998" y="2657360"/>
          <a:ext cx="8611162" cy="3139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직선 연결선 11"/>
          <p:cNvCxnSpPr/>
          <p:nvPr/>
        </p:nvCxnSpPr>
        <p:spPr>
          <a:xfrm>
            <a:off x="1511087" y="3444158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8987755" y="3444158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01"/>
          <p:cNvSpPr>
            <a:spLocks/>
          </p:cNvSpPr>
          <p:nvPr/>
        </p:nvSpPr>
        <p:spPr bwMode="auto">
          <a:xfrm>
            <a:off x="2287232" y="4303485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Freeform 101"/>
          <p:cNvSpPr>
            <a:spLocks/>
          </p:cNvSpPr>
          <p:nvPr/>
        </p:nvSpPr>
        <p:spPr bwMode="auto">
          <a:xfrm>
            <a:off x="7732833" y="3931076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18" name="Group 3"/>
          <p:cNvGraphicFramePr>
            <a:graphicFrameLocks noGrp="1"/>
          </p:cNvGraphicFramePr>
          <p:nvPr>
            <p:extLst/>
          </p:nvPr>
        </p:nvGraphicFramePr>
        <p:xfrm>
          <a:off x="1014704" y="2924944"/>
          <a:ext cx="8474789" cy="417600"/>
        </p:xfrm>
        <a:graphic>
          <a:graphicData uri="http://schemas.openxmlformats.org/drawingml/2006/table">
            <a:tbl>
              <a:tblPr/>
              <a:tblGrid>
                <a:gridCol w="498517">
                  <a:extLst>
                    <a:ext uri="{9D8B030D-6E8A-4147-A177-3AD203B41FA5}">
                      <a16:colId xmlns:a16="http://schemas.microsoft.com/office/drawing/2014/main" xmlns="" val="985113620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98517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3121861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직사각형 18"/>
          <p:cNvSpPr/>
          <p:nvPr/>
        </p:nvSpPr>
        <p:spPr>
          <a:xfrm>
            <a:off x="165895" y="3151654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만족도 전체 대비 </a:t>
            </a:r>
            <a:r>
              <a:rPr lang="en-US" altLang="ko-KR" sz="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GAP </a:t>
            </a:r>
            <a:r>
              <a:rPr lang="ko-KR" altLang="en-US" sz="8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▶</a:t>
            </a:r>
            <a:endParaRPr lang="en-US" altLang="ko-KR" sz="800" b="1" spc="-100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Freeform 101"/>
          <p:cNvSpPr>
            <a:spLocks/>
          </p:cNvSpPr>
          <p:nvPr/>
        </p:nvSpPr>
        <p:spPr bwMode="auto">
          <a:xfrm>
            <a:off x="8706584" y="3417345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sp>
        <p:nvSpPr>
          <p:cNvPr id="22" name="Freeform 101"/>
          <p:cNvSpPr>
            <a:spLocks/>
          </p:cNvSpPr>
          <p:nvPr/>
        </p:nvSpPr>
        <p:spPr bwMode="auto">
          <a:xfrm>
            <a:off x="2215264" y="3810355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xmlns="" id="{675D5F6F-7C3B-4144-95A1-9E79D7854631}"/>
              </a:ext>
            </a:extLst>
          </p:cNvPr>
          <p:cNvSpPr/>
          <p:nvPr/>
        </p:nvSpPr>
        <p:spPr>
          <a:xfrm>
            <a:off x="174854" y="2957344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전년 대비 </a:t>
            </a:r>
            <a:r>
              <a:rPr lang="en-US" altLang="ko-KR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08B7188-71E6-4AB3-95BE-7A06A35390F5}"/>
              </a:ext>
            </a:extLst>
          </p:cNvPr>
          <p:cNvSpPr txBox="1"/>
          <p:nvPr/>
        </p:nvSpPr>
        <p:spPr>
          <a:xfrm>
            <a:off x="343584" y="6464369"/>
            <a:ext cx="407162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만족도 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만족도 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만족도 전체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686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직원</a:t>
            </a:r>
            <a:r>
              <a:rPr lang="en-US" altLang="ko-KR" dirty="0"/>
              <a:t>·</a:t>
            </a:r>
            <a:r>
              <a:rPr lang="ko-KR" altLang="en-US" dirty="0"/>
              <a:t>현장실습생 자질 및 인성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만족도</a:t>
            </a:r>
            <a:r>
              <a:rPr lang="en-US" altLang="ko-KR" dirty="0"/>
              <a:t>(1/2)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9601" cy="5184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819951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 </a:t>
                      </a: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및 현장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실습생 차원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전공분야 전문 지식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외국어 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의사소통능력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수리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문제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해결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자기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개발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자원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관리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대인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관계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정보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기술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조직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이해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윤리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창의성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책임감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3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73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673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673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1673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근무년수별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3~4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5~6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7~8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9~10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1673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직급별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경영층</a:t>
                      </a:r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임원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과장급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대리급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계장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주임급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7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직원</a:t>
            </a:r>
            <a:r>
              <a:rPr lang="en-US" altLang="ko-KR" dirty="0"/>
              <a:t>·</a:t>
            </a:r>
            <a:r>
              <a:rPr lang="ko-KR" altLang="en-US" dirty="0"/>
              <a:t>현장실습생 자질 및 인성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만족도</a:t>
            </a:r>
            <a:r>
              <a:rPr lang="en-US" altLang="ko-KR" dirty="0"/>
              <a:t>(2/2)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20247" cy="5184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13191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824002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 </a:t>
                      </a: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및 현장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실습생 차원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전공분야 전문 지식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외국어 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의사소통능력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수리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문제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해결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자기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개발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자원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관리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대인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관계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정보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기술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조직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이해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윤리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창의성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책임감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2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675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 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수별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~200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~300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~500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~1,000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1,000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8675">
                <a:tc rowSpan="1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업종별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제조업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 및 수도사업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도매 및 소매업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숙박 및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음식점업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운수업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통신업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공공행정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사회보장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 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 및 사회복지사업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 및 운동관련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 공공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수리 및 개인서비스업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199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직원</a:t>
            </a:r>
            <a:r>
              <a:rPr lang="en-US" altLang="ko-KR" dirty="0"/>
              <a:t>·</a:t>
            </a:r>
            <a:r>
              <a:rPr lang="ko-KR" altLang="en-US" dirty="0"/>
              <a:t>현장실습생 자질 및 인성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필요도</a:t>
            </a:r>
            <a:r>
              <a:rPr lang="en-US" altLang="ko-KR" dirty="0"/>
              <a:t>(1/2)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8530" cy="5184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1309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819951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 </a:t>
                      </a: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및 현장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실습생 차원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전공분야 전문 지식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외국어 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의사소통능력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수리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문제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해결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자기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개발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자원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관리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대인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관계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정보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기술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조직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이해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윤리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창의성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책임감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3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73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673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남자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여자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673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대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1673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근무년수별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년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3~4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5~6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7~8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9~10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1673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직급별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경영층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임원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부장급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차장급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과장급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대리급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계장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주임급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사원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5417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직원</a:t>
            </a:r>
            <a:r>
              <a:rPr lang="en-US" altLang="ko-KR" dirty="0"/>
              <a:t>·</a:t>
            </a:r>
            <a:r>
              <a:rPr lang="ko-KR" altLang="en-US" dirty="0"/>
              <a:t>현장실습생 자질 및 인성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필요도</a:t>
            </a:r>
            <a:r>
              <a:rPr lang="en-US" altLang="ko-KR" dirty="0"/>
              <a:t>(2/2)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9601" cy="5184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13153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824002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 </a:t>
                      </a: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및 현장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실습생 차원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전공분야 전문 지식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외국어 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의사소통능력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수리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문제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해결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자기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개발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자원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관리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대인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관계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정보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기술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조직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이해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능력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윤리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창의성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책임감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2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74.2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675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직원수별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73.6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~100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79.3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~200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80.0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200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~300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58.4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300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~500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85.9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500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~1,000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71.5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1,000</a:t>
                      </a:r>
                      <a:r>
                        <a:rPr lang="ko-KR" altLang="en-US" sz="9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맑은 고딕" panose="020B0503020000020004" pitchFamily="50" charset="-127"/>
                          <a:cs typeface="+mn-cs"/>
                        </a:rPr>
                        <a:t>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8675">
                <a:tc rowSpan="1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업종별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제조업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75.8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 및 수도사업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도매 및 소매업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90.9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숙박 및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음식점업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68.8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운수업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78.0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통신업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62.4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97.8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공공행정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사회보장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74.4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 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98.3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 및 사회복지사업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70.3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 및 운동관련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75.8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 공공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수리 및 개인서비스업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78.3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84.0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154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산학협력 만족도</a:t>
            </a:r>
            <a:r>
              <a:rPr lang="en-US" altLang="ko-KR" dirty="0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산학협력 차원 만족도는 </a:t>
            </a:r>
            <a:r>
              <a:rPr lang="en-US" altLang="ko-KR" dirty="0" smtClean="0"/>
              <a:t>75.1</a:t>
            </a:r>
            <a:r>
              <a:rPr lang="ko-KR" altLang="en-US" dirty="0" smtClean="0"/>
              <a:t>점으로</a:t>
            </a:r>
            <a:r>
              <a:rPr lang="en-US" altLang="ko-KR" dirty="0"/>
              <a:t>,</a:t>
            </a:r>
            <a:r>
              <a:rPr lang="ko-KR" altLang="en-US" dirty="0"/>
              <a:t> 전년 대비 </a:t>
            </a:r>
            <a:r>
              <a:rPr lang="en-US" altLang="ko-KR" dirty="0" smtClean="0"/>
              <a:t>-2.2</a:t>
            </a:r>
            <a:r>
              <a:rPr lang="ko-KR" altLang="en-US" dirty="0" smtClean="0"/>
              <a:t>점 하락함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0"/>
            <a:r>
              <a:rPr lang="ko-KR" altLang="en-US" dirty="0"/>
              <a:t>항목별로는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지속적으로 </a:t>
            </a:r>
            <a:r>
              <a:rPr lang="ko-KR" altLang="en-US" dirty="0"/>
              <a:t>산학협력을 하고 </a:t>
            </a:r>
            <a:r>
              <a:rPr lang="ko-KR" altLang="en-US" dirty="0" smtClean="0"/>
              <a:t>싶다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84.1</a:t>
            </a:r>
            <a:r>
              <a:rPr lang="ko-KR" altLang="en-US" dirty="0" smtClean="0"/>
              <a:t>점으로 </a:t>
            </a:r>
            <a:r>
              <a:rPr lang="ko-KR" altLang="en-US" dirty="0"/>
              <a:t>가장 높고</a:t>
            </a:r>
            <a:r>
              <a:rPr lang="en-US" altLang="ko-KR" dirty="0"/>
              <a:t>, </a:t>
            </a: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산학협력프로그램을 적극적으로 추진한다</a:t>
            </a:r>
            <a:r>
              <a:rPr lang="en-US" altLang="ko-KR" dirty="0" smtClean="0"/>
              <a:t>’(82.2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&gt; ‘</a:t>
            </a:r>
            <a:r>
              <a:rPr lang="ko-KR" altLang="en-US" dirty="0" smtClean="0"/>
              <a:t>산학협력 프로그램 운영에 산업체 요구를 적극적으로 반영한다</a:t>
            </a:r>
            <a:r>
              <a:rPr lang="en-US" altLang="ko-KR" dirty="0" smtClean="0"/>
              <a:t>’(81.3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 </a:t>
            </a:r>
            <a:r>
              <a:rPr lang="ko-KR" altLang="en-US" dirty="0" smtClean="0"/>
              <a:t>순임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전년 </a:t>
            </a:r>
            <a:r>
              <a:rPr lang="ko-KR" altLang="en-US" dirty="0"/>
              <a:t>대비 만족도는 </a:t>
            </a:r>
            <a:r>
              <a:rPr lang="ko-KR" altLang="en-US" dirty="0" smtClean="0"/>
              <a:t>전 항목이 </a:t>
            </a:r>
            <a:r>
              <a:rPr lang="ko-KR" altLang="en-US" dirty="0"/>
              <a:t>상승한 </a:t>
            </a:r>
            <a:r>
              <a:rPr lang="ko-KR" altLang="en-US" dirty="0" smtClean="0"/>
              <a:t>가운데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산학협력을 통해 회사의 기술적 애로사항 및 인력수급 문제가 해결되었다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상승폭</a:t>
            </a:r>
            <a:r>
              <a:rPr lang="en-US" altLang="ko-KR" dirty="0" smtClean="0"/>
              <a:t>(+6.8</a:t>
            </a:r>
            <a:r>
              <a:rPr lang="ko-KR" altLang="en-US" dirty="0" smtClean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가장 큼</a:t>
            </a:r>
            <a:r>
              <a:rPr lang="en-US" altLang="ko-KR" dirty="0"/>
              <a:t>.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n=106,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직사각형 25"/>
            <p:cNvSpPr/>
            <p:nvPr/>
          </p:nvSpPr>
          <p:spPr bwMode="auto">
            <a:xfrm>
              <a:off x="362732" y="1103179"/>
              <a:ext cx="2866966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산학협력 만족도</a:t>
              </a:r>
            </a:p>
          </p:txBody>
        </p:sp>
      </p:grpSp>
      <p:graphicFrame>
        <p:nvGraphicFramePr>
          <p:cNvPr id="27" name="차트 26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2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762000"/>
        </p:xfrm>
        <a:graphic>
          <a:graphicData uri="http://schemas.openxmlformats.org/drawingml/2006/table">
            <a:tbl>
              <a:tblPr/>
              <a:tblGrid>
                <a:gridCol w="1041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3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13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13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13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13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13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국제대학교 산학협력 차원 만족도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산학협력 내용이 귀사의 요구와 기대수준에 부합된다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산학협력 프로그램을 적극적으로 추진한다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산학협력 프로그램 운영에 산업체 요구를 적극적으로 반영한다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산학협력을 통해 회사의 기술적 애로사항 및 인력수급 문제가 해결되었다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지속적으로  산학협력을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하고 싶다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산학협력을 통해 실질적 도움을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받고 있다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전반적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만족도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3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1600" cy="417600"/>
        </p:xfrm>
        <a:graphic>
          <a:graphicData uri="http://schemas.openxmlformats.org/drawingml/2006/table">
            <a:tbl>
              <a:tblPr/>
              <a:tblGrid>
                <a:gridCol w="1041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1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1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1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41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414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414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414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5.2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4" name="직사각형 33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36" name="직선 연결선 35"/>
          <p:cNvCxnSpPr/>
          <p:nvPr/>
        </p:nvCxnSpPr>
        <p:spPr>
          <a:xfrm>
            <a:off x="1252169" y="4221376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43584" y="6381750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2288704" y="3453494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8527273" y="3453494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101"/>
          <p:cNvSpPr>
            <a:spLocks/>
          </p:cNvSpPr>
          <p:nvPr/>
        </p:nvSpPr>
        <p:spPr bwMode="auto">
          <a:xfrm>
            <a:off x="6126526" y="3670447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2" name="Freeform 101"/>
          <p:cNvSpPr>
            <a:spLocks/>
          </p:cNvSpPr>
          <p:nvPr/>
        </p:nvSpPr>
        <p:spPr bwMode="auto">
          <a:xfrm>
            <a:off x="7142235" y="357039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99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산학협력 만족도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en-US" altLang="ko-KR" dirty="0"/>
              <a:t>(1/2)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3584" y="6386845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344100" y="1196965"/>
          <a:ext cx="9219600" cy="51898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820757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국제대학교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산학협력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차원 만족도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산학협력 내용이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귀사의 요구와 기대수준에 부합된다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산학협력 프로그램을 적극적으로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추진한다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산학협력 프로그램 운영에 산업체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요구를 적극적으로 반영한다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산학협력을 통해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회사의 기술적 애로사항 및 인력수급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문제가 해결되었다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지속적으로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산학협력을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하고 싶다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산학협력을 통해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실질적 도움을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받고 있다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</a:t>
                      </a:r>
                      <a:endParaRPr lang="en-US" altLang="ko-KR" sz="800" b="1" u="none" strike="noStrike" kern="1200" spc="-7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만족도</a:t>
                      </a:r>
                      <a:endParaRPr lang="ko-KR" altLang="en-US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5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852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852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852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1852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근무년수별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3~4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5~6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7~8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9~10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1852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경영층</a:t>
                      </a:r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임원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과장급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대리급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계장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주임급</a:t>
                      </a:r>
                      <a:r>
                        <a:rPr lang="en-US" altLang="ko-KR" sz="8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185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5424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산학협력 만족도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en-US" altLang="ko-KR" dirty="0"/>
              <a:t>(2/2)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3584" y="6386845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44100" y="1196965"/>
          <a:ext cx="9219600" cy="5189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795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824812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국제대학교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산학협력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차원 만족도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산학협력 내용이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귀사의 요구와 기대수준에 부합된다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산학협력 프로그램을 적극적으로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추진한다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산학협력 프로그램 운영에 산업체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요구를 적극적으로 반영한다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산학협력을 통해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회사의 기술적 애로사항 및 인력수급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문제가 해결되었다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지속적으로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 산학협력을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하고 싶다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산학협력을 통해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실질적 도움을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받고 있다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</a:t>
                      </a:r>
                      <a:endParaRPr lang="en-US" altLang="ko-KR" sz="800" b="1" u="none" strike="noStrike" kern="1200" spc="-70" baseline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만족도</a:t>
                      </a:r>
                      <a:endParaRPr lang="ko-KR" altLang="en-US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4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880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직원수별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~100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~200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~300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~500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~1,000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1,000</a:t>
                      </a:r>
                      <a:r>
                        <a:rPr lang="ko-KR" altLang="en-US" sz="8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8880">
                <a:tc rowSpan="1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업종별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제조업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 및 수도사업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도매 및 소매업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숙박 및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음식점업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운수업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통신업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공공행정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사회보장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 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 및 사회복지사업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 및 운동관련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 공공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수리 및 개인서비스업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88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194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조사 개요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1. </a:t>
            </a:r>
            <a:r>
              <a:rPr lang="ko-KR" altLang="en-US" dirty="0" smtClean="0"/>
              <a:t>조사 목적</a:t>
            </a:r>
            <a:r>
              <a:rPr lang="en-US" altLang="ko-KR" dirty="0" smtClean="0"/>
              <a:t>			04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2. </a:t>
            </a:r>
            <a:r>
              <a:rPr lang="ko-KR" altLang="en-US" dirty="0" smtClean="0"/>
              <a:t>조사 설계</a:t>
            </a:r>
            <a:r>
              <a:rPr lang="en-US" altLang="ko-KR" dirty="0" smtClean="0"/>
              <a:t>			05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3. </a:t>
            </a:r>
            <a:r>
              <a:rPr lang="ko-KR" altLang="en-US" dirty="0" smtClean="0"/>
              <a:t>조사 내용</a:t>
            </a:r>
            <a:r>
              <a:rPr lang="en-US" altLang="ko-KR" dirty="0" smtClean="0"/>
              <a:t>			06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4. </a:t>
            </a:r>
            <a:r>
              <a:rPr lang="ko-KR" altLang="en-US" dirty="0" smtClean="0"/>
              <a:t>응답자 특성</a:t>
            </a:r>
            <a:r>
              <a:rPr lang="en-US" altLang="ko-KR" dirty="0" smtClean="0"/>
              <a:t>		07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5. </a:t>
            </a:r>
            <a:r>
              <a:rPr lang="ko-KR" altLang="en-US" dirty="0" smtClean="0"/>
              <a:t>지수 산출 </a:t>
            </a:r>
            <a:r>
              <a:rPr lang="en-US" altLang="ko-KR" dirty="0" smtClean="0"/>
              <a:t>Process		09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A</a:t>
            </a:r>
          </a:p>
        </p:txBody>
      </p:sp>
    </p:spTree>
    <p:extLst>
      <p:ext uri="{BB962C8B-B14F-4D97-AF65-F5344CB8AC3E}">
        <p14:creationId xmlns:p14="http://schemas.microsoft.com/office/powerpoint/2010/main" val="1808052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전반적 평가</a:t>
            </a:r>
            <a:r>
              <a:rPr lang="en-US" altLang="ko-KR" dirty="0"/>
              <a:t>]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/>
              <a:t>1) </a:t>
            </a:r>
            <a:r>
              <a:rPr lang="ko-KR" altLang="en-US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전반적 만족도는 </a:t>
            </a:r>
            <a:r>
              <a:rPr lang="en-US" altLang="ko-KR" dirty="0" smtClean="0"/>
              <a:t>75.6</a:t>
            </a:r>
            <a:r>
              <a:rPr lang="ko-KR" altLang="en-US" dirty="0" smtClean="0"/>
              <a:t>점으로</a:t>
            </a:r>
            <a:r>
              <a:rPr lang="en-US" altLang="ko-KR" dirty="0"/>
              <a:t>,</a:t>
            </a:r>
            <a:r>
              <a:rPr lang="ko-KR" altLang="en-US" dirty="0"/>
              <a:t> 전년 대비 </a:t>
            </a:r>
            <a:r>
              <a:rPr lang="en-US" altLang="ko-KR" dirty="0" smtClean="0"/>
              <a:t>-2.7</a:t>
            </a:r>
            <a:r>
              <a:rPr lang="ko-KR" altLang="en-US" dirty="0" smtClean="0"/>
              <a:t>점 하락함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 lvl="0"/>
            <a:r>
              <a:rPr lang="ko-KR" altLang="en-US" dirty="0"/>
              <a:t>항목별로는 기대 대비 채용 만족이 </a:t>
            </a:r>
            <a:r>
              <a:rPr lang="en-US" altLang="ko-KR" dirty="0" smtClean="0"/>
              <a:t>75.1</a:t>
            </a:r>
            <a:r>
              <a:rPr lang="ko-KR" altLang="en-US" dirty="0" smtClean="0"/>
              <a:t>점으로 </a:t>
            </a:r>
            <a:r>
              <a:rPr lang="ko-KR" altLang="en-US" dirty="0"/>
              <a:t>추천 </a:t>
            </a:r>
            <a:r>
              <a:rPr lang="ko-KR" altLang="en-US" dirty="0" smtClean="0"/>
              <a:t>의향</a:t>
            </a:r>
            <a:r>
              <a:rPr lang="en-US" altLang="ko-KR" dirty="0" smtClean="0"/>
              <a:t>(72.3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 </a:t>
            </a:r>
            <a:r>
              <a:rPr lang="ko-KR" altLang="en-US" dirty="0"/>
              <a:t>비해 상대적으로 높게 나타남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전년 대비 만족도는 모든 항목이 </a:t>
            </a:r>
            <a:r>
              <a:rPr lang="ko-KR" altLang="en-US" dirty="0" smtClean="0"/>
              <a:t>하락한 </a:t>
            </a:r>
            <a:r>
              <a:rPr lang="ko-KR" altLang="en-US" dirty="0"/>
              <a:t>가운데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추천 의향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하락폭</a:t>
            </a:r>
            <a:r>
              <a:rPr lang="en-US" altLang="ko-KR" dirty="0" smtClean="0"/>
              <a:t>(-3.0</a:t>
            </a:r>
            <a:r>
              <a:rPr lang="ko-KR" altLang="en-US" dirty="0" smtClean="0"/>
              <a:t>점</a:t>
            </a:r>
            <a:r>
              <a:rPr lang="en-US" altLang="ko-KR" dirty="0"/>
              <a:t>)</a:t>
            </a:r>
            <a:r>
              <a:rPr lang="ko-KR" altLang="en-US" dirty="0"/>
              <a:t>이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기대 </a:t>
            </a:r>
            <a:r>
              <a:rPr lang="ko-KR" altLang="en-US" dirty="0" smtClean="0"/>
              <a:t>대비 채용 </a:t>
            </a:r>
            <a:r>
              <a:rPr lang="ko-KR" altLang="en-US" dirty="0" smtClean="0"/>
              <a:t>만족</a:t>
            </a:r>
            <a:r>
              <a:rPr lang="en-US" altLang="ko-KR" dirty="0" smtClean="0"/>
              <a:t>’(-</a:t>
            </a:r>
            <a:r>
              <a:rPr lang="en-US" altLang="ko-KR" dirty="0" smtClean="0"/>
              <a:t>0.5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하락폭 대비 큼</a:t>
            </a:r>
            <a:r>
              <a:rPr lang="en-US" altLang="ko-KR" dirty="0" smtClean="0"/>
              <a:t>.</a:t>
            </a:r>
          </a:p>
          <a:p>
            <a:pPr lvl="0"/>
            <a:r>
              <a:rPr lang="ko-KR" altLang="en-US" dirty="0" smtClean="0"/>
              <a:t>국제대학교 출신과 관련한 불만사항 및 개선사항으로는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능력 있는 전공자를 많이 배출했으면 한다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인성교육이 강화되어야 한다</a:t>
            </a:r>
            <a:r>
              <a:rPr lang="en-US" altLang="ko-KR" dirty="0" smtClean="0"/>
              <a:t>’,</a:t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각 분야의 담당자가 연락을 자주 했으면 한다</a:t>
            </a:r>
            <a:r>
              <a:rPr lang="en-US" altLang="ko-KR" dirty="0" smtClean="0"/>
              <a:t>’, ‘</a:t>
            </a:r>
            <a:r>
              <a:rPr lang="ko-KR" altLang="en-US" dirty="0" smtClean="0"/>
              <a:t>성실하지 않다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있음</a:t>
            </a:r>
            <a:r>
              <a:rPr lang="en-US" altLang="ko-KR" dirty="0" smtClean="0"/>
              <a:t>.</a:t>
            </a:r>
            <a:endParaRPr lang="en-US" altLang="ko-KR" dirty="0"/>
          </a:p>
        </p:txBody>
      </p:sp>
      <p:grpSp>
        <p:nvGrpSpPr>
          <p:cNvPr id="19" name="그룹 18"/>
          <p:cNvGrpSpPr/>
          <p:nvPr/>
        </p:nvGrpSpPr>
        <p:grpSpPr>
          <a:xfrm>
            <a:off x="338573" y="2492896"/>
            <a:ext cx="5693927" cy="213977"/>
            <a:chOff x="329780" y="1103179"/>
            <a:chExt cx="11921758" cy="213977"/>
          </a:xfrm>
        </p:grpSpPr>
        <p:cxnSp>
          <p:nvCxnSpPr>
            <p:cNvPr id="21" name="직선 연결선 20"/>
            <p:cNvCxnSpPr/>
            <p:nvPr/>
          </p:nvCxnSpPr>
          <p:spPr>
            <a:xfrm>
              <a:off x="329780" y="1317156"/>
              <a:ext cx="11921758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직사각형 21"/>
            <p:cNvSpPr/>
            <p:nvPr/>
          </p:nvSpPr>
          <p:spPr bwMode="auto">
            <a:xfrm>
              <a:off x="362732" y="1103179"/>
              <a:ext cx="2544758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전반적 만족도</a:t>
              </a: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8682701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n=106,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23" name="차트 22"/>
          <p:cNvGraphicFramePr/>
          <p:nvPr>
            <p:extLst/>
          </p:nvPr>
        </p:nvGraphicFramePr>
        <p:xfrm>
          <a:off x="341470" y="2697348"/>
          <a:ext cx="5725955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Group 3"/>
          <p:cNvGraphicFramePr>
            <a:graphicFrameLocks noGrp="1"/>
          </p:cNvGraphicFramePr>
          <p:nvPr>
            <p:extLst/>
          </p:nvPr>
        </p:nvGraphicFramePr>
        <p:xfrm>
          <a:off x="1253489" y="5640101"/>
          <a:ext cx="4779630" cy="177165"/>
        </p:xfrm>
        <a:graphic>
          <a:graphicData uri="http://schemas.openxmlformats.org/drawingml/2006/table">
            <a:tbl>
              <a:tblPr/>
              <a:tblGrid>
                <a:gridCol w="1593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3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전반적 만족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추천 의향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1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기대 대비 </a:t>
                      </a:r>
                      <a:r>
                        <a:rPr kumimoji="1" lang="ko-KR" altLang="en-US" sz="11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채용 만족</a:t>
                      </a:r>
                    </a:p>
                  </a:txBody>
                  <a:tcPr marL="9525" marR="9525" marT="9525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5" name="직선 연결선 24"/>
          <p:cNvCxnSpPr/>
          <p:nvPr/>
        </p:nvCxnSpPr>
        <p:spPr>
          <a:xfrm>
            <a:off x="1243780" y="3886915"/>
            <a:ext cx="4788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43584" y="6381750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9" name="Group 3"/>
          <p:cNvGraphicFramePr>
            <a:graphicFrameLocks noGrp="1"/>
          </p:cNvGraphicFramePr>
          <p:nvPr>
            <p:extLst/>
          </p:nvPr>
        </p:nvGraphicFramePr>
        <p:xfrm>
          <a:off x="1253489" y="3057127"/>
          <a:ext cx="4779630" cy="417600"/>
        </p:xfrm>
        <a:graphic>
          <a:graphicData uri="http://schemas.openxmlformats.org/drawingml/2006/table">
            <a:tbl>
              <a:tblPr/>
              <a:tblGrid>
                <a:gridCol w="1593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3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321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0" name="직사각형 29"/>
          <p:cNvSpPr/>
          <p:nvPr/>
        </p:nvSpPr>
        <p:spPr>
          <a:xfrm>
            <a:off x="349250" y="3073507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349250" y="3265096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6382950" y="3079545"/>
          <a:ext cx="3178564" cy="2509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2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78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6099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1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647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능력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있는 전공자를 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많이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배출했으면 한다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91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인성교육이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강화되어야 한다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91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각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분야의 담당자가 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연락을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자주 했으면 한다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91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성실하지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않다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391959" y="5605331"/>
            <a:ext cx="1615827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없음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6376650" y="2492896"/>
            <a:ext cx="3188943" cy="213977"/>
            <a:chOff x="329780" y="1103179"/>
            <a:chExt cx="6676904" cy="213977"/>
          </a:xfrm>
        </p:grpSpPr>
        <p:cxnSp>
          <p:nvCxnSpPr>
            <p:cNvPr id="33" name="직선 연결선 32"/>
            <p:cNvCxnSpPr/>
            <p:nvPr/>
          </p:nvCxnSpPr>
          <p:spPr>
            <a:xfrm>
              <a:off x="329780" y="1317156"/>
              <a:ext cx="6675483" cy="0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/>
            <p:cNvSpPr/>
            <p:nvPr/>
          </p:nvSpPr>
          <p:spPr bwMode="auto">
            <a:xfrm>
              <a:off x="362732" y="1103179"/>
              <a:ext cx="2967655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>
                  <a:solidFill>
                    <a:schemeClr val="tx1"/>
                  </a:solidFill>
                  <a:latin typeface="Trebuchet MS" panose="020B0603020202020204" pitchFamily="34" charset="0"/>
                </a:rPr>
                <a:t>불만 </a:t>
              </a:r>
              <a:r>
                <a:rPr lang="en-US" altLang="ko-KR" sz="1200" b="1" i="1">
                  <a:solidFill>
                    <a:schemeClr val="tx1"/>
                  </a:solidFill>
                  <a:latin typeface="Trebuchet MS" panose="020B0603020202020204" pitchFamily="34" charset="0"/>
                </a:rPr>
                <a:t>&amp; </a:t>
              </a:r>
              <a:r>
                <a:rPr lang="ko-KR" altLang="en-US" sz="1200" b="1" i="1">
                  <a:solidFill>
                    <a:schemeClr val="tx1"/>
                  </a:solidFill>
                  <a:latin typeface="Trebuchet MS" panose="020B0603020202020204" pitchFamily="34" charset="0"/>
                </a:rPr>
                <a:t>개선 의견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3492620" y="1169890"/>
              <a:ext cx="3514064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</a:t>
              </a:r>
              <a:r>
                <a:rPr lang="ko-KR" altLang="en-US" sz="900" dirty="0" smtClean="0">
                  <a:latin typeface="Trebuchet MS" panose="020B0603020202020204" pitchFamily="34" charset="0"/>
                </a:rPr>
                <a:t>중복응답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, n=106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</p:grpSp>
      <p:sp>
        <p:nvSpPr>
          <p:cNvPr id="36" name="Freeform 101"/>
          <p:cNvSpPr>
            <a:spLocks/>
          </p:cNvSpPr>
          <p:nvPr/>
        </p:nvSpPr>
        <p:spPr bwMode="auto">
          <a:xfrm>
            <a:off x="3954656" y="3454737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7" name="Freeform 101"/>
          <p:cNvSpPr>
            <a:spLocks/>
          </p:cNvSpPr>
          <p:nvPr/>
        </p:nvSpPr>
        <p:spPr bwMode="auto">
          <a:xfrm>
            <a:off x="5539470" y="3395453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/>
          </a:p>
        </p:txBody>
      </p:sp>
      <p:cxnSp>
        <p:nvCxnSpPr>
          <p:cNvPr id="38" name="직선 연결선 37"/>
          <p:cNvCxnSpPr/>
          <p:nvPr/>
        </p:nvCxnSpPr>
        <p:spPr>
          <a:xfrm>
            <a:off x="2838302" y="3525117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639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전반적 평가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en-US" altLang="ko-KR" dirty="0"/>
              <a:t>(1/2)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9600" cy="5184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43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43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3026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 만족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추천의향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기대 대비 채용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7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4564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4564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4564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4564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근무</a:t>
                      </a:r>
                      <a:endParaRPr lang="en-US" altLang="ko-KR" sz="9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년수별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3~4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5~6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7~8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9~10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4564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경영층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임원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과장급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대리급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계장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주임급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456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32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차원 만족도 </a:t>
            </a:r>
            <a:r>
              <a:rPr lang="en-US" altLang="ko-KR" dirty="0"/>
              <a:t>[</a:t>
            </a:r>
            <a:r>
              <a:rPr lang="ko-KR" altLang="en-US" dirty="0"/>
              <a:t>전반적 평가</a:t>
            </a:r>
            <a:r>
              <a:rPr lang="en-US" altLang="ko-KR" dirty="0"/>
              <a:t>]</a:t>
            </a:r>
            <a:endParaRPr lang="ko-KR" altLang="en-US" dirty="0"/>
          </a:p>
        </p:txBody>
      </p:sp>
      <p:sp>
        <p:nvSpPr>
          <p:cNvPr id="14" name="텍스트 개체 틀 1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lvl="0"/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en-US" altLang="ko-KR" dirty="0"/>
              <a:t>(2/2)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6000" cy="5184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4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4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5654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전반적 만족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추천의향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기대 대비 채용 만족도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7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570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~200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~300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~500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~1,000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1,000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570">
                <a:tc rowSpan="1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업종별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제조업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 및 수도사업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도매 및 소매업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숙박 및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음식점업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운수업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통신업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공공행정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사회보장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 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 및 사회복지사업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 및 운동관련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 공공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수리 및 개인서비스업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1509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0. Action Matrix </a:t>
            </a:r>
            <a:r>
              <a:rPr lang="ko-KR" altLang="en-US" dirty="0" smtClean="0"/>
              <a:t>분석 개요</a:t>
            </a:r>
            <a:r>
              <a:rPr lang="en-US" altLang="ko-KR" dirty="0" smtClean="0"/>
              <a:t>		34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1. </a:t>
            </a:r>
            <a:r>
              <a:rPr lang="ko-KR" altLang="en-US" dirty="0" smtClean="0"/>
              <a:t>전체 </a:t>
            </a:r>
            <a:r>
              <a:rPr lang="en-US" altLang="ko-KR" dirty="0" smtClean="0"/>
              <a:t>Action Matrix </a:t>
            </a:r>
            <a:r>
              <a:rPr lang="ko-KR" altLang="en-US" dirty="0" smtClean="0"/>
              <a:t>분석</a:t>
            </a:r>
            <a:r>
              <a:rPr lang="en-US" altLang="ko-KR" dirty="0" smtClean="0"/>
              <a:t>		35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2. </a:t>
            </a:r>
            <a:r>
              <a:rPr lang="ko-KR" altLang="en-US" dirty="0" err="1" smtClean="0"/>
              <a:t>차원별</a:t>
            </a:r>
            <a:r>
              <a:rPr lang="ko-KR" altLang="en-US" dirty="0" smtClean="0"/>
              <a:t> </a:t>
            </a:r>
            <a:r>
              <a:rPr lang="en-US" altLang="ko-KR" dirty="0" smtClean="0"/>
              <a:t>Action Matrix </a:t>
            </a:r>
            <a:r>
              <a:rPr lang="ko-KR" altLang="en-US" dirty="0" smtClean="0"/>
              <a:t>분석</a:t>
            </a:r>
            <a:r>
              <a:rPr lang="en-US" altLang="ko-KR" dirty="0" smtClean="0"/>
              <a:t>		36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C</a:t>
            </a:r>
          </a:p>
        </p:txBody>
      </p:sp>
    </p:spTree>
    <p:extLst>
      <p:ext uri="{BB962C8B-B14F-4D97-AF65-F5344CB8AC3E}">
        <p14:creationId xmlns:p14="http://schemas.microsoft.com/office/powerpoint/2010/main" val="16587618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0. Action Matrix </a:t>
            </a:r>
            <a:r>
              <a:rPr lang="ko-KR" altLang="en-US" dirty="0"/>
              <a:t>분석 개요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344487" y="992168"/>
            <a:ext cx="9217025" cy="864000"/>
            <a:chOff x="344487" y="5633836"/>
            <a:chExt cx="9217025" cy="864000"/>
          </a:xfrm>
        </p:grpSpPr>
        <p:grpSp>
          <p:nvGrpSpPr>
            <p:cNvPr id="51" name="그룹 50"/>
            <p:cNvGrpSpPr/>
            <p:nvPr/>
          </p:nvGrpSpPr>
          <p:grpSpPr>
            <a:xfrm>
              <a:off x="344487" y="5633836"/>
              <a:ext cx="9217025" cy="864000"/>
              <a:chOff x="1107832" y="1630238"/>
              <a:chExt cx="7690338" cy="826018"/>
            </a:xfrm>
          </p:grpSpPr>
          <p:sp>
            <p:nvSpPr>
              <p:cNvPr id="66" name="양쪽 대괄호 65"/>
              <p:cNvSpPr/>
              <p:nvPr/>
            </p:nvSpPr>
            <p:spPr>
              <a:xfrm>
                <a:off x="1107832" y="1630238"/>
                <a:ext cx="7690338" cy="728026"/>
              </a:xfrm>
              <a:prstGeom prst="bracketPair">
                <a:avLst>
                  <a:gd name="adj" fmla="val 0"/>
                </a:avLst>
              </a:prstGeom>
              <a:solidFill>
                <a:srgbClr val="EBEFF1"/>
              </a:solidFill>
              <a:ln w="28575">
                <a:solidFill>
                  <a:srgbClr val="E35A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pic>
            <p:nvPicPr>
              <p:cNvPr id="67" name="Picture 57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50" r="-420"/>
              <a:stretch>
                <a:fillRect/>
              </a:stretch>
            </p:blipFill>
            <p:spPr bwMode="gray">
              <a:xfrm>
                <a:off x="2524528" y="2358263"/>
                <a:ext cx="4856945" cy="9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직각 삼각형 67"/>
              <p:cNvSpPr/>
              <p:nvPr/>
            </p:nvSpPr>
            <p:spPr>
              <a:xfrm rot="5400000">
                <a:off x="1124011" y="1614060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70" name="직각 삼각형 69"/>
              <p:cNvSpPr/>
              <p:nvPr/>
            </p:nvSpPr>
            <p:spPr>
              <a:xfrm rot="16200000">
                <a:off x="8647172" y="2207265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64" name="모서리가 둥근 직사각형 63"/>
            <p:cNvSpPr/>
            <p:nvPr/>
          </p:nvSpPr>
          <p:spPr>
            <a:xfrm>
              <a:off x="4520989" y="5927222"/>
              <a:ext cx="864021" cy="201029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36000" rIns="90000" bIns="36000" anchor="ctr">
              <a:scene3d>
                <a:camera prst="orthographicFront"/>
                <a:lightRig rig="threePt" dir="t"/>
              </a:scene3d>
              <a:sp3d contourW="3810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sz="1600" b="1" kern="0" spc="-5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만족도와 중요도를 이용해 평가 영향요인 별 우선 개선점 제시</a:t>
              </a:r>
            </a:p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sz="1600" b="1" kern="0" spc="-5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취약한 품질 차원의 진단</a:t>
              </a:r>
            </a:p>
          </p:txBody>
        </p:sp>
      </p:grpSp>
      <p:graphicFrame>
        <p:nvGraphicFramePr>
          <p:cNvPr id="111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2" name="직선 화살표 연결선 111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직사각형 112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114" name="직사각형 113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grpSp>
        <p:nvGrpSpPr>
          <p:cNvPr id="115" name="그룹 114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116" name="TextBox 115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19" name="그룹 118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120" name="직선 화살표 연결선 119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24" name="Text Box 70"/>
          <p:cNvSpPr txBox="1">
            <a:spLocks noChangeArrowheads="1"/>
          </p:cNvSpPr>
          <p:nvPr/>
        </p:nvSpPr>
        <p:spPr bwMode="auto">
          <a:xfrm>
            <a:off x="2859438" y="4401282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</a:rPr>
              <a:t>중요도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 만족도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</a:t>
            </a:r>
            <a:endParaRPr lang="ko-KR" altLang="en-US" sz="1100" b="1" spc="-100" dirty="0">
              <a:solidFill>
                <a:srgbClr val="FF0000"/>
              </a:solidFill>
              <a:latin typeface="Trebuchet MS" pitchFamily="34" charset="0"/>
            </a:endParaRPr>
          </a:p>
          <a:p>
            <a:pPr latinLnBrk="0">
              <a:lnSpc>
                <a:spcPct val="110000"/>
              </a:lnSpc>
            </a:pPr>
            <a:endParaRPr lang="ko-KR" altLang="en-US" sz="1000" spc="-100" dirty="0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125" name="Text Box 70"/>
          <p:cNvSpPr txBox="1">
            <a:spLocks noChangeArrowheads="1"/>
          </p:cNvSpPr>
          <p:nvPr/>
        </p:nvSpPr>
        <p:spPr bwMode="auto">
          <a:xfrm>
            <a:off x="2859438" y="3084658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중요도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  만족도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</a:t>
            </a:r>
            <a:endParaRPr lang="ko-KR" altLang="en-US" sz="1100" b="1" spc="-100" dirty="0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819126" y="431074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127" name="그룹 126"/>
          <p:cNvGrpSpPr/>
          <p:nvPr/>
        </p:nvGrpSpPr>
        <p:grpSpPr>
          <a:xfrm>
            <a:off x="5149738" y="2646046"/>
            <a:ext cx="2160000" cy="1800000"/>
            <a:chOff x="5097485" y="2646046"/>
            <a:chExt cx="2160000" cy="1800000"/>
          </a:xfrm>
        </p:grpSpPr>
        <p:grpSp>
          <p:nvGrpSpPr>
            <p:cNvPr id="128" name="그룹 127"/>
            <p:cNvGrpSpPr/>
            <p:nvPr/>
          </p:nvGrpSpPr>
          <p:grpSpPr>
            <a:xfrm>
              <a:off x="5097485" y="2646046"/>
              <a:ext cx="2160000" cy="1800000"/>
              <a:chOff x="5097486" y="2654755"/>
              <a:chExt cx="2147727" cy="1803102"/>
            </a:xfrm>
          </p:grpSpPr>
          <p:sp>
            <p:nvSpPr>
              <p:cNvPr id="130" name="모서리가 둥근 직사각형 129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bg1">
                    <a:lumMod val="75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 latinLnBrk="0">
                  <a:spcAft>
                    <a:spcPct val="0"/>
                  </a:spcAft>
                </a:pPr>
                <a:endParaRPr kumimoji="1" lang="ko-KR" altLang="en-US" sz="1000" b="1" kern="0" dirty="0">
                  <a:solidFill>
                    <a:prstClr val="black"/>
                  </a:solidFill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131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latinLnBrk="0"/>
                <a:endParaRPr lang="ko-KR" altLang="en-US" ker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none" lIns="36000" tIns="36000" rIns="36000" bIns="36000">
                <a:noAutofit/>
              </a:bodyPr>
              <a:lstStyle>
                <a:defPPr>
                  <a:defRPr lang="ko-KR"/>
                </a:defPPr>
                <a:lvl1pPr marL="279400" indent="-279400" algn="ctr">
                  <a:defRPr sz="1200" b="1" spc="-50">
                    <a:solidFill>
                      <a:sysClr val="windowText" lastClr="000000"/>
                    </a:solidFill>
                    <a:latin typeface="Trebuchet MS" panose="020B0603020202020204" pitchFamily="34" charset="0"/>
                  </a:defRPr>
                </a:lvl1pPr>
              </a:lstStyle>
              <a:p>
                <a:r>
                  <a:rPr lang="ko-KR" altLang="en-US" dirty="0"/>
                  <a:t>지속 관리 영역</a:t>
                </a:r>
              </a:p>
            </p:txBody>
          </p:sp>
        </p:grpSp>
        <p:sp>
          <p:nvSpPr>
            <p:cNvPr id="129" name="직사각형 128"/>
            <p:cNvSpPr/>
            <p:nvPr/>
          </p:nvSpPr>
          <p:spPr>
            <a:xfrm>
              <a:off x="5097485" y="3149670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중요도는 낮으나  만족도는 높은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현 상태를 유지하는 비용이 높을 경우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자원의 배분을 우선개선 영역으로 돌리는 것이 바람직함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133" name="그룹 132"/>
          <p:cNvGrpSpPr/>
          <p:nvPr/>
        </p:nvGrpSpPr>
        <p:grpSpPr>
          <a:xfrm>
            <a:off x="7405258" y="2646046"/>
            <a:ext cx="2160000" cy="1800000"/>
            <a:chOff x="7353005" y="2646046"/>
            <a:chExt cx="2160000" cy="1800000"/>
          </a:xfrm>
        </p:grpSpPr>
        <p:grpSp>
          <p:nvGrpSpPr>
            <p:cNvPr id="134" name="그룹 133"/>
            <p:cNvGrpSpPr/>
            <p:nvPr/>
          </p:nvGrpSpPr>
          <p:grpSpPr>
            <a:xfrm>
              <a:off x="7353005" y="2646046"/>
              <a:ext cx="2160000" cy="1800000"/>
              <a:chOff x="5097486" y="2654755"/>
              <a:chExt cx="2147727" cy="1803102"/>
            </a:xfrm>
          </p:grpSpPr>
          <p:sp>
            <p:nvSpPr>
              <p:cNvPr id="136" name="모서리가 둥근 직사각형 135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137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accent3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36000" tIns="36000" rIns="36000" bIns="36000">
                <a:noAutofit/>
              </a:bodyPr>
              <a:lstStyle/>
              <a:p>
                <a:pPr marL="279400" indent="-279400" algn="ctr">
                  <a:defRPr/>
                </a:pP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유지</a:t>
                </a:r>
                <a:r>
                  <a:rPr lang="en-US" altLang="ko-KR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/</a:t>
                </a: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강화 영역</a:t>
                </a:r>
              </a:p>
            </p:txBody>
          </p:sp>
        </p:grpSp>
        <p:sp>
          <p:nvSpPr>
            <p:cNvPr id="135" name="직사각형 134"/>
            <p:cNvSpPr/>
            <p:nvPr/>
          </p:nvSpPr>
          <p:spPr>
            <a:xfrm>
              <a:off x="7353005" y="3149670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중요도도 높고  만족도도 높은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현 상태를 유지하지 못 할 경우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불만도가 크게 높아짐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개선 시 유인효과는 별로 없음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139" name="그룹 138"/>
          <p:cNvGrpSpPr/>
          <p:nvPr/>
        </p:nvGrpSpPr>
        <p:grpSpPr>
          <a:xfrm>
            <a:off x="5149738" y="4581328"/>
            <a:ext cx="2160000" cy="1800000"/>
            <a:chOff x="5097485" y="4581328"/>
            <a:chExt cx="2160000" cy="1800000"/>
          </a:xfrm>
        </p:grpSpPr>
        <p:grpSp>
          <p:nvGrpSpPr>
            <p:cNvPr id="140" name="그룹 139"/>
            <p:cNvGrpSpPr/>
            <p:nvPr/>
          </p:nvGrpSpPr>
          <p:grpSpPr>
            <a:xfrm>
              <a:off x="5097485" y="4581328"/>
              <a:ext cx="2160000" cy="1800000"/>
              <a:chOff x="5097486" y="2654755"/>
              <a:chExt cx="2147727" cy="1803102"/>
            </a:xfrm>
          </p:grpSpPr>
          <p:sp>
            <p:nvSpPr>
              <p:cNvPr id="142" name="모서리가 둥근 직사각형 141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1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143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44" name="TextBox 143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rgbClr val="FEF1E6"/>
              </a:solidFill>
            </p:spPr>
            <p:txBody>
              <a:bodyPr wrap="none" lIns="36000" tIns="36000" rIns="36000" bIns="36000">
                <a:noAutofit/>
              </a:bodyPr>
              <a:lstStyle/>
              <a:p>
                <a:pPr marL="279400" indent="-279400" algn="ctr">
                  <a:defRPr/>
                </a:pPr>
                <a:r>
                  <a:rPr lang="ko-KR" altLang="en-US" sz="1200" b="1" spc="-50" dirty="0">
                    <a:solidFill>
                      <a:sysClr val="windowText" lastClr="000000"/>
                    </a:solidFill>
                    <a:latin typeface="Trebuchet MS" panose="020B0603020202020204" pitchFamily="34" charset="0"/>
                  </a:rPr>
                  <a:t>점진 개선 영역</a:t>
                </a:r>
              </a:p>
            </p:txBody>
          </p:sp>
        </p:grpSp>
        <p:sp>
          <p:nvSpPr>
            <p:cNvPr id="141" name="직사각형 140"/>
            <p:cNvSpPr/>
            <p:nvPr/>
          </p:nvSpPr>
          <p:spPr>
            <a:xfrm>
              <a:off x="5097485" y="5085948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중요도도 낮고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만족도도 낮은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만족도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/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중요성 인식 모두를 높여야 하기 때문에 개선에 많은 비용이 듦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차별적 요인으로 활용이 가능하다면 개선 필요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grpSp>
        <p:nvGrpSpPr>
          <p:cNvPr id="145" name="그룹 144"/>
          <p:cNvGrpSpPr/>
          <p:nvPr/>
        </p:nvGrpSpPr>
        <p:grpSpPr>
          <a:xfrm>
            <a:off x="7405258" y="4581328"/>
            <a:ext cx="2160000" cy="1800000"/>
            <a:chOff x="7353005" y="4581328"/>
            <a:chExt cx="2160000" cy="1800000"/>
          </a:xfrm>
        </p:grpSpPr>
        <p:grpSp>
          <p:nvGrpSpPr>
            <p:cNvPr id="146" name="그룹 145"/>
            <p:cNvGrpSpPr/>
            <p:nvPr/>
          </p:nvGrpSpPr>
          <p:grpSpPr>
            <a:xfrm>
              <a:off x="7353005" y="4581328"/>
              <a:ext cx="2160000" cy="1800000"/>
              <a:chOff x="5097486" y="2654755"/>
              <a:chExt cx="2147727" cy="1803102"/>
            </a:xfrm>
          </p:grpSpPr>
          <p:sp>
            <p:nvSpPr>
              <p:cNvPr id="148" name="모서리가 둥근 직사각형 147"/>
              <p:cNvSpPr/>
              <p:nvPr/>
            </p:nvSpPr>
            <p:spPr>
              <a:xfrm>
                <a:off x="5097486" y="2654755"/>
                <a:ext cx="2147727" cy="1803102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/>
              </a:solidFill>
              <a:ln w="15875">
                <a:solidFill>
                  <a:srgbClr val="93CDDD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fontAlgn="base" latinLnBrk="0">
                  <a:spcAft>
                    <a:spcPct val="0"/>
                  </a:spcAft>
                </a:pPr>
                <a:endParaRPr kumimoji="1" lang="ko-KR" altLang="en-US" sz="1000" b="1" kern="0" dirty="0">
                  <a:solidFill>
                    <a:prstClr val="black"/>
                  </a:solidFill>
                  <a:latin typeface="Trebuchet MS" pitchFamily="34" charset="0"/>
                  <a:ea typeface="맑은 고딕" pitchFamily="50" charset="-127"/>
                </a:endParaRPr>
              </a:p>
            </p:txBody>
          </p:sp>
          <p:sp>
            <p:nvSpPr>
              <p:cNvPr id="149" name="Line 11"/>
              <p:cNvSpPr>
                <a:spLocks noChangeShapeType="1"/>
              </p:cNvSpPr>
              <p:nvPr/>
            </p:nvSpPr>
            <p:spPr bwMode="auto">
              <a:xfrm>
                <a:off x="5127349" y="3034506"/>
                <a:ext cx="2088000" cy="0"/>
              </a:xfrm>
              <a:prstGeom prst="line">
                <a:avLst/>
              </a:prstGeom>
              <a:noFill/>
              <a:ln w="38100">
                <a:solidFill>
                  <a:srgbClr val="93CDDD"/>
                </a:solidFill>
                <a:round/>
                <a:headEnd/>
                <a:tailEnd/>
              </a:ln>
              <a:effectLst>
                <a:outerShdw dist="17961" dir="2700000" algn="ctr" rotWithShape="0">
                  <a:sysClr val="window" lastClr="FFFFFF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 anchor="ctr">
                <a:noAutofit/>
              </a:bodyPr>
              <a:lstStyle/>
              <a:p>
                <a:pPr latinLnBrk="0"/>
                <a:endParaRPr lang="ko-KR" altLang="en-US" kern="0">
                  <a:solidFill>
                    <a:sysClr val="windowText" lastClr="000000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5127349" y="2699501"/>
                <a:ext cx="2088000" cy="286293"/>
              </a:xfrm>
              <a:prstGeom prst="rect">
                <a:avLst/>
              </a:prstGeom>
              <a:solidFill>
                <a:srgbClr val="EDF7F9"/>
              </a:solidFill>
            </p:spPr>
            <p:txBody>
              <a:bodyPr wrap="none" lIns="36000" tIns="36000" rIns="36000" bIns="36000">
                <a:noAutofit/>
              </a:bodyPr>
              <a:lstStyle>
                <a:defPPr>
                  <a:defRPr lang="ko-KR"/>
                </a:defPPr>
                <a:lvl1pPr marL="279400" indent="-279400" algn="ctr">
                  <a:defRPr sz="1200" b="1" spc="-50">
                    <a:solidFill>
                      <a:sysClr val="windowText" lastClr="000000"/>
                    </a:solidFill>
                    <a:latin typeface="Trebuchet MS" panose="020B0603020202020204" pitchFamily="34" charset="0"/>
                  </a:defRPr>
                </a:lvl1pPr>
              </a:lstStyle>
              <a:p>
                <a:r>
                  <a:rPr lang="ko-KR" altLang="en-US" dirty="0"/>
                  <a:t>중점 개선 영역</a:t>
                </a:r>
              </a:p>
            </p:txBody>
          </p:sp>
        </p:grpSp>
        <p:sp>
          <p:nvSpPr>
            <p:cNvPr id="147" name="직사각형 146"/>
            <p:cNvSpPr/>
            <p:nvPr/>
          </p:nvSpPr>
          <p:spPr>
            <a:xfrm>
              <a:off x="7353005" y="5085948"/>
              <a:ext cx="2160000" cy="1173410"/>
            </a:xfrm>
            <a:prstGeom prst="rect">
              <a:avLst/>
            </a:prstGeom>
          </p:spPr>
          <p:txBody>
            <a:bodyPr wrap="square" lIns="72000" tIns="36000" rIns="36000" bIns="36000" anchor="t">
              <a:noAutofit/>
            </a:bodyPr>
            <a:lstStyle/>
            <a:p>
              <a:pPr marL="88900" lvl="0" indent="-88900" latinLnBrk="0">
                <a:lnSpc>
                  <a:spcPct val="140000"/>
                </a:lnSpc>
                <a:spcAft>
                  <a:spcPts val="800"/>
                </a:spcAft>
                <a:buClr>
                  <a:schemeClr val="bg1">
                    <a:lumMod val="65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중요도는 높으나 만족도는 낮은 영역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.</a:t>
              </a:r>
              <a:b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</a:b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중요하다고 생각하고 있지만</a:t>
              </a:r>
              <a:r>
                <a:rPr lang="en-US" altLang="ko-KR" sz="1000" spc="-100" dirty="0">
                  <a:solidFill>
                    <a:prstClr val="black"/>
                  </a:solidFill>
                  <a:latin typeface="Trebuchet MS" pitchFamily="34" charset="0"/>
                </a:rPr>
                <a:t>,  </a:t>
              </a:r>
              <a:r>
                <a:rPr lang="ko-KR" altLang="en-US" sz="1000" spc="-100" dirty="0">
                  <a:solidFill>
                    <a:prstClr val="black"/>
                  </a:solidFill>
                  <a:latin typeface="Trebuchet MS" pitchFamily="34" charset="0"/>
                </a:rPr>
                <a:t>실제 만족도는 떨어지는 영역으로 개선 시 유인효과가 가장 높음</a:t>
              </a:r>
              <a:endPara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</p:grpSp>
      <p:sp>
        <p:nvSpPr>
          <p:cNvPr id="151" name="Text Box 70"/>
          <p:cNvSpPr txBox="1">
            <a:spLocks noChangeArrowheads="1"/>
          </p:cNvSpPr>
          <p:nvPr/>
        </p:nvSpPr>
        <p:spPr bwMode="auto">
          <a:xfrm>
            <a:off x="897728" y="4401282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중요도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ea typeface="맑은 고딕" pitchFamily="50" charset="-127"/>
                <a:sym typeface="Wingdings" panose="05000000000000000000" pitchFamily="2" charset="2"/>
              </a:rPr>
              <a:t></a:t>
            </a:r>
            <a:r>
              <a:rPr lang="ko-KR" altLang="en-US" sz="1100" b="1" spc="-100" dirty="0">
                <a:latin typeface="Trebuchet MS" pitchFamily="34" charset="0"/>
                <a:ea typeface="맑은 고딕" pitchFamily="50" charset="-127"/>
              </a:rPr>
              <a:t>  만족도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ea typeface="맑은 고딕" pitchFamily="50" charset="-127"/>
                <a:sym typeface="Wingdings" panose="05000000000000000000" pitchFamily="2" charset="2"/>
              </a:rPr>
              <a:t></a:t>
            </a:r>
            <a:endParaRPr lang="ko-KR" altLang="en-US" sz="1100" b="1" spc="-100" dirty="0">
              <a:solidFill>
                <a:srgbClr val="FF0000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152" name="Text Box 70"/>
          <p:cNvSpPr txBox="1">
            <a:spLocks noChangeArrowheads="1"/>
          </p:cNvSpPr>
          <p:nvPr/>
        </p:nvSpPr>
        <p:spPr bwMode="auto">
          <a:xfrm>
            <a:off x="897728" y="3084658"/>
            <a:ext cx="1829857" cy="117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latinLnBrk="0">
              <a:lnSpc>
                <a:spcPct val="110000"/>
              </a:lnSpc>
            </a:pPr>
            <a:r>
              <a:rPr lang="ko-KR" altLang="en-US" sz="1100" b="1" spc="-100" dirty="0">
                <a:latin typeface="Trebuchet MS" pitchFamily="34" charset="0"/>
              </a:rPr>
              <a:t>중요도 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  <a:sym typeface="Wingdings" panose="05000000000000000000" pitchFamily="2" charset="2"/>
              </a:rPr>
              <a:t></a:t>
            </a:r>
            <a:r>
              <a:rPr lang="ko-KR" altLang="en-US" sz="1100" b="1" spc="-100" dirty="0">
                <a:solidFill>
                  <a:srgbClr val="FF0000"/>
                </a:solidFill>
                <a:latin typeface="Trebuchet MS" pitchFamily="34" charset="0"/>
              </a:rPr>
              <a:t> </a:t>
            </a:r>
            <a:r>
              <a:rPr lang="ko-KR" altLang="en-US" sz="1100" b="1" spc="-100" dirty="0">
                <a:latin typeface="Trebuchet MS" pitchFamily="34" charset="0"/>
              </a:rPr>
              <a:t> 만족도 </a:t>
            </a:r>
            <a:r>
              <a:rPr lang="ko-KR" altLang="en-US" sz="1100" b="1" spc="-100" dirty="0">
                <a:solidFill>
                  <a:srgbClr val="0070C0"/>
                </a:solidFill>
                <a:latin typeface="Trebuchet MS" pitchFamily="34" charset="0"/>
                <a:sym typeface="Wingdings" panose="05000000000000000000" pitchFamily="2" charset="2"/>
              </a:rPr>
              <a:t></a:t>
            </a:r>
            <a:r>
              <a:rPr lang="ko-KR" altLang="en-US" sz="1100" b="1" spc="-100" dirty="0">
                <a:latin typeface="Trebuchet MS" pitchFamily="34" charset="0"/>
              </a:rPr>
              <a:t> 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154" name="직사각형 153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155" name="직사각형 154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</p:spTree>
    <p:extLst>
      <p:ext uri="{BB962C8B-B14F-4D97-AF65-F5344CB8AC3E}">
        <p14:creationId xmlns:p14="http://schemas.microsoft.com/office/powerpoint/2010/main" val="14764553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en-US" altLang="ko-KR"/>
              <a:t>. </a:t>
            </a:r>
            <a:r>
              <a:rPr lang="ko-KR" altLang="en-US"/>
              <a:t>전체 </a:t>
            </a:r>
            <a:r>
              <a:rPr lang="en-US" altLang="ko-KR"/>
              <a:t>Action Matrix </a:t>
            </a:r>
            <a:r>
              <a:rPr lang="ko-KR" altLang="en-US"/>
              <a:t>분석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/>
              <a:t>1) Action Matrix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전체 </a:t>
            </a:r>
            <a:r>
              <a:rPr lang="en-US" altLang="ko-KR" dirty="0"/>
              <a:t>Action Matrix </a:t>
            </a:r>
            <a:r>
              <a:rPr lang="ko-KR" altLang="en-US" dirty="0"/>
              <a:t>분석 결과</a:t>
            </a:r>
            <a:r>
              <a:rPr lang="en-US" altLang="ko-KR" dirty="0"/>
              <a:t>, </a:t>
            </a:r>
            <a:r>
              <a:rPr lang="ko-KR" altLang="en-US" dirty="0"/>
              <a:t>중요도 대비 만족도가 낮은 중점 개선 </a:t>
            </a:r>
            <a:r>
              <a:rPr lang="ko-KR" altLang="en-US" dirty="0" smtClean="0"/>
              <a:t>영역은 국제대학교 산학협력 만족도임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한편</a:t>
            </a:r>
            <a:r>
              <a:rPr lang="en-US" altLang="ko-KR" dirty="0"/>
              <a:t>, </a:t>
            </a:r>
            <a:r>
              <a:rPr lang="ko-KR" altLang="en-US" dirty="0" smtClean="0"/>
              <a:t>중요도와 만족도가 모두 높아 유지</a:t>
            </a:r>
            <a:r>
              <a:rPr lang="en-US" altLang="ko-KR" dirty="0" smtClean="0"/>
              <a:t>/</a:t>
            </a:r>
            <a:r>
              <a:rPr lang="ko-KR" altLang="en-US" dirty="0" smtClean="0"/>
              <a:t>강화가 필요한 </a:t>
            </a:r>
            <a:r>
              <a:rPr lang="ko-KR" altLang="en-US" dirty="0"/>
              <a:t>영역은 국제대학교 </a:t>
            </a:r>
            <a:r>
              <a:rPr lang="ko-KR" altLang="en-US" dirty="0" smtClean="0"/>
              <a:t>인지도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국제대학교 전반적 만족도로 </a:t>
            </a:r>
            <a:r>
              <a:rPr lang="ko-KR" altLang="en-US" dirty="0"/>
              <a:t>나타남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95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6" name="직선 화살표 연결선 95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직사각형 98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100" name="직사각형 99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grpSp>
        <p:nvGrpSpPr>
          <p:cNvPr id="102" name="그룹 101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103" name="TextBox 102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6" name="그룹 105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107" name="직선 화살표 연결선 106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45" name="그룹 144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147" name="모서리가 둥근 직사각형 146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48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grpSp>
        <p:nvGrpSpPr>
          <p:cNvPr id="140" name="그룹 139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142" name="모서리가 둥근 직사각형 141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43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141" name="직사각형 140"/>
          <p:cNvSpPr/>
          <p:nvPr/>
        </p:nvSpPr>
        <p:spPr>
          <a:xfrm>
            <a:off x="740525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국제대학교 인지도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국제대학교 전반적 만족도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135" name="그룹 134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137" name="모서리가 둥근 직사각형 136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38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136" name="직사각형 135"/>
          <p:cNvSpPr/>
          <p:nvPr/>
        </p:nvSpPr>
        <p:spPr>
          <a:xfrm>
            <a:off x="514973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40000"/>
              </a:lnSpc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국제대학교 출신 직원 및</a:t>
            </a:r>
            <a:r>
              <a:rPr lang="en-US" altLang="ko-KR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/>
            </a:r>
            <a:br>
              <a:rPr lang="en-US" altLang="ko-KR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</a:br>
            <a:r>
              <a:rPr lang="ko-KR" altLang="en-US" sz="1000" spc="-100" dirty="0" err="1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현장실습생</a:t>
            </a: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 만족도</a:t>
            </a:r>
          </a:p>
        </p:txBody>
      </p:sp>
      <p:grpSp>
        <p:nvGrpSpPr>
          <p:cNvPr id="130" name="그룹 129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132" name="모서리가 둥근 직사각형 131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33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131" name="직사각형 130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40000"/>
              </a:lnSpc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646713" y="6005904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25.0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556928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77.3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3584" y="6381750"/>
            <a:ext cx="390170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ko-KR" altLang="en-US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차원별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중요도는 차원 만족도와 종합만족도간의 상관분석을 이용해 산출함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819127" y="4293720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47" name="자유형 46"/>
          <p:cNvSpPr/>
          <p:nvPr/>
        </p:nvSpPr>
        <p:spPr>
          <a:xfrm flipH="1">
            <a:off x="842631" y="5152647"/>
            <a:ext cx="199065" cy="425458"/>
          </a:xfrm>
          <a:custGeom>
            <a:avLst/>
            <a:gdLst>
              <a:gd name="connsiteX0" fmla="*/ 260350 w 260350"/>
              <a:gd name="connsiteY0" fmla="*/ 406400 h 406400"/>
              <a:gd name="connsiteX1" fmla="*/ 260350 w 260350"/>
              <a:gd name="connsiteY1" fmla="*/ 0 h 406400"/>
              <a:gd name="connsiteX2" fmla="*/ 0 w 260350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350" h="406400">
                <a:moveTo>
                  <a:pt x="260350" y="406400"/>
                </a:moveTo>
                <a:lnTo>
                  <a:pt x="26035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146" name="직사각형 145"/>
          <p:cNvSpPr/>
          <p:nvPr/>
        </p:nvSpPr>
        <p:spPr>
          <a:xfrm>
            <a:off x="7390725" y="5004098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40000"/>
              </a:lnSpc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국제대학교 산학협력 만족도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6918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/>
              <a:t>. </a:t>
            </a:r>
            <a:r>
              <a:rPr lang="ko-KR" altLang="en-US"/>
              <a:t>차원별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27" name="텍스트 개체 틀 2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국제대학교 인지도</a:t>
            </a:r>
          </a:p>
        </p:txBody>
      </p:sp>
      <p:sp>
        <p:nvSpPr>
          <p:cNvPr id="26" name="내용 개체 틀 2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50" dirty="0"/>
              <a:t>중점 개선 </a:t>
            </a:r>
            <a:r>
              <a:rPr lang="en-US" altLang="ko-KR" sz="1150" dirty="0" smtClean="0"/>
              <a:t>: </a:t>
            </a:r>
            <a:r>
              <a:rPr lang="ko-KR" altLang="en-US" sz="1150" dirty="0" smtClean="0"/>
              <a:t>최신 학문이나 기술을 반영하여 우수한 인재를 양성하는 대학이다</a:t>
            </a:r>
            <a:r>
              <a:rPr lang="en-US" altLang="ko-KR" sz="1150" dirty="0" smtClean="0"/>
              <a:t>, </a:t>
            </a:r>
            <a:r>
              <a:rPr lang="ko-KR" altLang="en-US" sz="1150" dirty="0" smtClean="0"/>
              <a:t>가치 있고 경쟁력 있는 교육서비스를 제공하는 대학이다</a:t>
            </a:r>
            <a:r>
              <a:rPr lang="en-US" altLang="ko-KR" sz="1150" dirty="0" smtClean="0"/>
              <a:t>, </a:t>
            </a:r>
            <a:br>
              <a:rPr lang="en-US" altLang="ko-KR" sz="1150" dirty="0" smtClean="0"/>
            </a:br>
            <a:r>
              <a:rPr lang="en-US" altLang="ko-KR" sz="1150" dirty="0" smtClean="0"/>
              <a:t>	</a:t>
            </a:r>
            <a:r>
              <a:rPr lang="ko-KR" altLang="en-US" sz="1150" dirty="0" smtClean="0"/>
              <a:t>배운 지식</a:t>
            </a:r>
            <a:r>
              <a:rPr lang="en-US" altLang="ko-KR" sz="1150" dirty="0" smtClean="0"/>
              <a:t>(</a:t>
            </a:r>
            <a:r>
              <a:rPr lang="ko-KR" altLang="en-US" sz="1150" dirty="0" smtClean="0"/>
              <a:t>기술</a:t>
            </a:r>
            <a:r>
              <a:rPr lang="en-US" altLang="ko-KR" sz="1150" dirty="0" smtClean="0"/>
              <a:t>)</a:t>
            </a:r>
            <a:r>
              <a:rPr lang="ko-KR" altLang="en-US" sz="1150" dirty="0" smtClean="0"/>
              <a:t>이 현업에서 잘 활용되고 있다</a:t>
            </a:r>
            <a:r>
              <a:rPr lang="en-US" altLang="ko-KR" sz="1150" dirty="0" smtClean="0"/>
              <a:t>,</a:t>
            </a:r>
            <a:r>
              <a:rPr lang="en-US" altLang="ko-KR" sz="1150" dirty="0"/>
              <a:t> </a:t>
            </a:r>
            <a:r>
              <a:rPr lang="ko-KR" altLang="en-US" sz="1150" dirty="0" smtClean="0"/>
              <a:t>지역 대표 전문 교육기관</a:t>
            </a:r>
            <a:endParaRPr lang="ko-KR" altLang="en-US" sz="1150" dirty="0"/>
          </a:p>
        </p:txBody>
      </p:sp>
      <p:graphicFrame>
        <p:nvGraphicFramePr>
          <p:cNvPr id="43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4" name="직선 화살표 연결선 43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0" name="TextBox 49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4" name="직선 화살표 연결선 53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86" name="모서리가 둥근 직사각형 85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87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85" name="직사각형 84"/>
          <p:cNvSpPr/>
          <p:nvPr/>
        </p:nvSpPr>
        <p:spPr>
          <a:xfrm>
            <a:off x="7405258" y="307783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직무능력 향상 교육프로그램 운영</a:t>
            </a:r>
            <a:endParaRPr lang="en-US" altLang="ko-KR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81" name="모서리가 둥근 직사각형 80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82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2646714" y="6005904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12.5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56929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79.0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43584" y="6381750"/>
            <a:ext cx="4052391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항목별 중요도는 항목별 만족도와 차원 만족도간의 상관분석을 이용해 산출함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114" name="그룹 113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115" name="모서리가 둥근 직사각형 114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16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118" name="직사각형 117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ct val="140000"/>
              </a:lnSpc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119" name="그룹 118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120" name="모서리가 둥근 직사각형 119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21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123" name="직사각형 122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최신 학문이나 기술을 반영하여 우수한</a:t>
            </a:r>
            <a:r>
              <a:rPr lang="en-US" altLang="ko-KR" sz="1000" spc="-1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인재를 양성하는 대학이다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가치 있고 경쟁력 있는 교육서비스를 제공하는 대학이다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배운 지식</a:t>
            </a:r>
            <a:r>
              <a:rPr lang="en-US" altLang="ko-KR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(</a:t>
            </a: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기술</a:t>
            </a:r>
            <a:r>
              <a:rPr lang="en-US" altLang="ko-KR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)</a:t>
            </a: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이 현업에서</a:t>
            </a:r>
            <a:r>
              <a:rPr lang="en-US" altLang="ko-KR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 </a:t>
            </a: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잘 활용되고 있다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지역 대표 전문 교육기관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819126" y="431074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58" name="자유형 57"/>
          <p:cNvSpPr/>
          <p:nvPr/>
        </p:nvSpPr>
        <p:spPr>
          <a:xfrm flipH="1">
            <a:off x="2892546" y="4013948"/>
            <a:ext cx="99533" cy="425458"/>
          </a:xfrm>
          <a:custGeom>
            <a:avLst/>
            <a:gdLst>
              <a:gd name="connsiteX0" fmla="*/ 260350 w 260350"/>
              <a:gd name="connsiteY0" fmla="*/ 406400 h 406400"/>
              <a:gd name="connsiteX1" fmla="*/ 260350 w 260350"/>
              <a:gd name="connsiteY1" fmla="*/ 0 h 406400"/>
              <a:gd name="connsiteX2" fmla="*/ 0 w 260350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350" h="406400">
                <a:moveTo>
                  <a:pt x="260350" y="406400"/>
                </a:moveTo>
                <a:lnTo>
                  <a:pt x="26035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61" name="자유형 60"/>
          <p:cNvSpPr/>
          <p:nvPr/>
        </p:nvSpPr>
        <p:spPr>
          <a:xfrm flipH="1" flipV="1">
            <a:off x="2793013" y="4871628"/>
            <a:ext cx="261933" cy="190777"/>
          </a:xfrm>
          <a:custGeom>
            <a:avLst/>
            <a:gdLst>
              <a:gd name="connsiteX0" fmla="*/ 260350 w 260350"/>
              <a:gd name="connsiteY0" fmla="*/ 406400 h 406400"/>
              <a:gd name="connsiteX1" fmla="*/ 260350 w 260350"/>
              <a:gd name="connsiteY1" fmla="*/ 0 h 406400"/>
              <a:gd name="connsiteX2" fmla="*/ 0 w 260350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350" h="406400">
                <a:moveTo>
                  <a:pt x="260350" y="406400"/>
                </a:moveTo>
                <a:lnTo>
                  <a:pt x="26035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62" name="직사각형 61"/>
          <p:cNvSpPr/>
          <p:nvPr/>
        </p:nvSpPr>
        <p:spPr>
          <a:xfrm>
            <a:off x="5157002" y="3058728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향후 발전가능성이 높은 대학이다</a:t>
            </a:r>
            <a:endParaRPr lang="en-US" altLang="ko-KR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ct val="12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산업 환경변화에 따른 기업 요구를</a:t>
            </a:r>
            <a:r>
              <a:rPr lang="en-US" altLang="ko-KR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/>
            </a:r>
            <a:br>
              <a:rPr lang="en-US" altLang="ko-KR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</a:b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교육내용에 반영하고 있다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ct val="12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산업계의 발전에 기여하는 대학이다</a:t>
            </a:r>
            <a:endParaRPr lang="en-US" altLang="ko-KR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3484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/>
              <a:t>. </a:t>
            </a:r>
            <a:r>
              <a:rPr lang="ko-KR" altLang="en-US"/>
              <a:t>차원별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27" name="텍스트 개체 틀 2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직원</a:t>
            </a:r>
            <a:r>
              <a:rPr lang="en-US" altLang="ko-KR" dirty="0"/>
              <a:t>·</a:t>
            </a:r>
            <a:r>
              <a:rPr lang="ko-KR" altLang="en-US" dirty="0"/>
              <a:t>현장실습생 자질 및 인성</a:t>
            </a:r>
          </a:p>
        </p:txBody>
      </p:sp>
      <p:sp>
        <p:nvSpPr>
          <p:cNvPr id="26" name="내용 개체 틀 2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50" dirty="0"/>
              <a:t>중점 개선 </a:t>
            </a:r>
            <a:r>
              <a:rPr lang="en-US" altLang="ko-KR" sz="1150" dirty="0"/>
              <a:t>: </a:t>
            </a:r>
            <a:r>
              <a:rPr lang="ko-KR" altLang="en-US" sz="1150" dirty="0" smtClean="0"/>
              <a:t>조직이해능력</a:t>
            </a:r>
            <a:r>
              <a:rPr lang="en-US" altLang="ko-KR" sz="1150" dirty="0" smtClean="0"/>
              <a:t>, </a:t>
            </a:r>
            <a:r>
              <a:rPr lang="ko-KR" altLang="en-US" sz="1150" dirty="0" smtClean="0"/>
              <a:t>문제해결능력</a:t>
            </a:r>
            <a:r>
              <a:rPr lang="en-US" altLang="ko-KR" sz="1150" dirty="0" smtClean="0"/>
              <a:t>, </a:t>
            </a:r>
            <a:r>
              <a:rPr lang="ko-KR" altLang="en-US" sz="1150" dirty="0" smtClean="0"/>
              <a:t>대인관계능력</a:t>
            </a:r>
            <a:r>
              <a:rPr lang="en-US" altLang="ko-KR" sz="1150" dirty="0" smtClean="0"/>
              <a:t>, </a:t>
            </a:r>
            <a:r>
              <a:rPr lang="ko-KR" altLang="en-US" sz="1150" dirty="0" smtClean="0"/>
              <a:t>의사소통능력</a:t>
            </a:r>
            <a:endParaRPr lang="en-US" altLang="ko-KR" sz="1150" dirty="0" smtClean="0"/>
          </a:p>
          <a:p>
            <a:pPr>
              <a:lnSpc>
                <a:spcPct val="100000"/>
              </a:lnSpc>
            </a:pPr>
            <a:r>
              <a:rPr lang="ko-KR" altLang="en-US" sz="1150" dirty="0" smtClean="0"/>
              <a:t>점진 </a:t>
            </a:r>
            <a:r>
              <a:rPr lang="ko-KR" altLang="en-US" sz="1150" dirty="0"/>
              <a:t>개선 </a:t>
            </a:r>
            <a:r>
              <a:rPr lang="en-US" altLang="ko-KR" sz="1150" dirty="0"/>
              <a:t>: </a:t>
            </a:r>
            <a:r>
              <a:rPr lang="ko-KR" altLang="en-US" sz="1150" dirty="0" smtClean="0"/>
              <a:t>외국어능력</a:t>
            </a:r>
            <a:r>
              <a:rPr lang="en-US" altLang="ko-KR" sz="1150" dirty="0" smtClean="0"/>
              <a:t>, </a:t>
            </a:r>
            <a:r>
              <a:rPr lang="ko-KR" altLang="en-US" sz="1150" dirty="0" smtClean="0"/>
              <a:t>수리능력</a:t>
            </a:r>
            <a:r>
              <a:rPr lang="en-US" altLang="ko-KR" sz="1150" dirty="0" smtClean="0"/>
              <a:t>, </a:t>
            </a:r>
            <a:r>
              <a:rPr lang="ko-KR" altLang="en-US" sz="1150" dirty="0" smtClean="0"/>
              <a:t>전공분야 전문 지식</a:t>
            </a:r>
            <a:endParaRPr lang="ko-KR" altLang="en-US" sz="1150" dirty="0"/>
          </a:p>
        </p:txBody>
      </p:sp>
      <p:graphicFrame>
        <p:nvGraphicFramePr>
          <p:cNvPr id="43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4" name="직선 화살표 연결선 43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직사각형 45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grpSp>
        <p:nvGrpSpPr>
          <p:cNvPr id="49" name="그룹 48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50" name="TextBox 49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3" name="그룹 52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54" name="직선 화살표 연결선 53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70" name="모서리가 둥근 직사각형 69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1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73" name="직사각형 72"/>
          <p:cNvSpPr/>
          <p:nvPr/>
        </p:nvSpPr>
        <p:spPr>
          <a:xfrm>
            <a:off x="7405258" y="307783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창의성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기술능력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자기개발능력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책임감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ct val="110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직업윤리</a:t>
            </a:r>
            <a:endParaRPr lang="en-US" altLang="ko-KR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74" name="그룹 73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80" name="모서리가 둥근 직사각형 79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81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83" name="직사각형 82"/>
          <p:cNvSpPr/>
          <p:nvPr/>
        </p:nvSpPr>
        <p:spPr>
          <a:xfrm>
            <a:off x="5149738" y="5014108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외국어 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수리능력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전공분야 전문 지식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681982" y="6005904"/>
            <a:ext cx="16991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6.7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6929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77.2</a:t>
            </a: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43584" y="6381750"/>
            <a:ext cx="4052391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항목별 중요도는 항목별 만족도와 차원 만족도간의 상관분석을 이용해 산출함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60" name="직사각형 59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104" name="그룹 103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105" name="모서리가 둥근 직사각형 104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06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108" name="직사각형 107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인성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정보능력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  <a:p>
            <a:pPr marL="88900" lvl="0" indent="-88900" latinLnBrk="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rPr>
              <a:t>자원관리능력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  <a:ea typeface="맑은 고딕" pitchFamily="50" charset="-127"/>
            </a:endParaRPr>
          </a:p>
        </p:txBody>
      </p:sp>
      <p:grpSp>
        <p:nvGrpSpPr>
          <p:cNvPr id="109" name="그룹 108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110" name="모서리가 둥근 직사각형 109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11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113" name="직사각형 112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조직이해능력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문제해결능력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대인관계능력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의사소통능력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48" name="자유형 47"/>
          <p:cNvSpPr/>
          <p:nvPr/>
        </p:nvSpPr>
        <p:spPr>
          <a:xfrm flipV="1">
            <a:off x="2288704" y="4682380"/>
            <a:ext cx="147018" cy="331390"/>
          </a:xfrm>
          <a:custGeom>
            <a:avLst/>
            <a:gdLst>
              <a:gd name="connsiteX0" fmla="*/ 260350 w 260350"/>
              <a:gd name="connsiteY0" fmla="*/ 406400 h 406400"/>
              <a:gd name="connsiteX1" fmla="*/ 260350 w 260350"/>
              <a:gd name="connsiteY1" fmla="*/ 0 h 406400"/>
              <a:gd name="connsiteX2" fmla="*/ 0 w 260350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350" h="406400">
                <a:moveTo>
                  <a:pt x="260350" y="406400"/>
                </a:moveTo>
                <a:lnTo>
                  <a:pt x="26035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58" name="자유형 57"/>
          <p:cNvSpPr/>
          <p:nvPr/>
        </p:nvSpPr>
        <p:spPr>
          <a:xfrm flipH="1">
            <a:off x="2982936" y="5372423"/>
            <a:ext cx="144017" cy="265722"/>
          </a:xfrm>
          <a:custGeom>
            <a:avLst/>
            <a:gdLst>
              <a:gd name="connsiteX0" fmla="*/ 260350 w 260350"/>
              <a:gd name="connsiteY0" fmla="*/ 406400 h 406400"/>
              <a:gd name="connsiteX1" fmla="*/ 260350 w 260350"/>
              <a:gd name="connsiteY1" fmla="*/ 0 h 406400"/>
              <a:gd name="connsiteX2" fmla="*/ 0 w 260350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350" h="406400">
                <a:moveTo>
                  <a:pt x="260350" y="406400"/>
                </a:moveTo>
                <a:lnTo>
                  <a:pt x="26035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61" name="직사각형 60"/>
          <p:cNvSpPr/>
          <p:nvPr/>
        </p:nvSpPr>
        <p:spPr>
          <a:xfrm>
            <a:off x="819126" y="431074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7672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/>
              <a:t>. </a:t>
            </a:r>
            <a:r>
              <a:rPr lang="ko-KR" altLang="en-US"/>
              <a:t>차원별 </a:t>
            </a:r>
            <a:r>
              <a:rPr lang="en-US" altLang="ko-KR" dirty="0"/>
              <a:t>Action Matrix </a:t>
            </a:r>
            <a:r>
              <a:rPr lang="ko-KR" altLang="en-US" dirty="0"/>
              <a:t>분석</a:t>
            </a:r>
          </a:p>
        </p:txBody>
      </p:sp>
      <p:sp>
        <p:nvSpPr>
          <p:cNvPr id="27" name="텍스트 개체 틀 26"/>
          <p:cNvSpPr>
            <a:spLocks noGrp="1"/>
          </p:cNvSpPr>
          <p:nvPr>
            <p:ph type="subTitle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ko-KR" dirty="0"/>
              <a:t>3) </a:t>
            </a:r>
            <a:r>
              <a:rPr lang="ko-KR" altLang="en-US" dirty="0"/>
              <a:t>산학협력 만족도</a:t>
            </a:r>
          </a:p>
        </p:txBody>
      </p:sp>
      <p:sp>
        <p:nvSpPr>
          <p:cNvPr id="26" name="내용 개체 틀 2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1150" dirty="0"/>
              <a:t>중점 개선 </a:t>
            </a:r>
            <a:r>
              <a:rPr lang="en-US" altLang="ko-KR" sz="1150" dirty="0"/>
              <a:t>: </a:t>
            </a:r>
            <a:r>
              <a:rPr lang="ko-KR" altLang="en-US" sz="1150" dirty="0" smtClean="0"/>
              <a:t>국제대학교는 산학협력 프로그램 운영에 산업체의 요구를 적극적으로 반영한다</a:t>
            </a:r>
            <a:r>
              <a:rPr lang="en-US" altLang="ko-KR" sz="1150" dirty="0" smtClean="0"/>
              <a:t>, </a:t>
            </a:r>
            <a:br>
              <a:rPr lang="en-US" altLang="ko-KR" sz="1150" dirty="0" smtClean="0"/>
            </a:br>
            <a:r>
              <a:rPr lang="en-US" altLang="ko-KR" sz="1150" dirty="0" smtClean="0"/>
              <a:t>                         </a:t>
            </a:r>
            <a:r>
              <a:rPr lang="ko-KR" altLang="en-US" sz="1150" dirty="0" smtClean="0"/>
              <a:t>국제대학교와의 산학협력을 통해 실질적 도움을 받고 있다</a:t>
            </a:r>
            <a:r>
              <a:rPr lang="en-US" altLang="ko-KR" sz="1150" dirty="0" smtClean="0"/>
              <a:t>, </a:t>
            </a:r>
            <a:r>
              <a:rPr lang="ko-KR" altLang="en-US" sz="1150" dirty="0" smtClean="0"/>
              <a:t>국제대학교와의 산학협력 내용이 귀사의 요구와 기대수준에</a:t>
            </a:r>
            <a:r>
              <a:rPr lang="en-US" altLang="ko-KR" sz="1150" dirty="0"/>
              <a:t> </a:t>
            </a:r>
            <a:r>
              <a:rPr lang="ko-KR" altLang="en-US" sz="1150" dirty="0" smtClean="0"/>
              <a:t>부합한다</a:t>
            </a:r>
            <a:r>
              <a:rPr lang="en-US" altLang="ko-KR" sz="1150" dirty="0" smtClean="0"/>
              <a:t>, </a:t>
            </a:r>
            <a:br>
              <a:rPr lang="en-US" altLang="ko-KR" sz="1150" dirty="0" smtClean="0"/>
            </a:br>
            <a:r>
              <a:rPr lang="en-US" altLang="ko-KR" sz="1150" dirty="0" smtClean="0"/>
              <a:t>                         </a:t>
            </a:r>
            <a:r>
              <a:rPr lang="ko-KR" altLang="en-US" sz="1150" dirty="0" smtClean="0"/>
              <a:t>국제대학교와의 산학협력을 통해 회사의 기술적 애로사항 및 인력수급 문제가 해결되었다</a:t>
            </a:r>
            <a:r>
              <a:rPr lang="en-US" altLang="ko-KR" sz="1150" dirty="0" smtClean="0"/>
              <a:t> </a:t>
            </a:r>
            <a:endParaRPr lang="ko-KR" altLang="en-US" sz="1150" dirty="0"/>
          </a:p>
        </p:txBody>
      </p:sp>
      <p:graphicFrame>
        <p:nvGraphicFramePr>
          <p:cNvPr id="146" name="Object 3"/>
          <p:cNvGraphicFramePr>
            <a:graphicFrameLocks/>
          </p:cNvGraphicFramePr>
          <p:nvPr>
            <p:extLst/>
          </p:nvPr>
        </p:nvGraphicFramePr>
        <p:xfrm>
          <a:off x="139438" y="2557647"/>
          <a:ext cx="7200000" cy="3806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7" name="직선 화살표 연결선 146"/>
          <p:cNvCxnSpPr/>
          <p:nvPr/>
        </p:nvCxnSpPr>
        <p:spPr>
          <a:xfrm flipH="1">
            <a:off x="1041697" y="6290686"/>
            <a:ext cx="3553738" cy="0"/>
          </a:xfrm>
          <a:prstGeom prst="straightConnector1">
            <a:avLst/>
          </a:prstGeom>
          <a:ln w="15875">
            <a:solidFill>
              <a:schemeClr val="bg1">
                <a:lumMod val="65000"/>
              </a:schemeClr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직사각형 148"/>
          <p:cNvSpPr/>
          <p:nvPr/>
        </p:nvSpPr>
        <p:spPr>
          <a:xfrm>
            <a:off x="819127" y="5754997"/>
            <a:ext cx="1890706" cy="226967"/>
          </a:xfrm>
          <a:prstGeom prst="rect">
            <a:avLst/>
          </a:prstGeom>
          <a:pattFill prst="dotGrid">
            <a:fgClr>
              <a:schemeClr val="accent6">
                <a:lumMod val="20000"/>
                <a:lumOff val="80000"/>
              </a:schemeClr>
            </a:fgClr>
            <a:bgClr>
              <a:schemeClr val="accent6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점진 개선 영역</a:t>
            </a:r>
          </a:p>
        </p:txBody>
      </p:sp>
      <p:sp>
        <p:nvSpPr>
          <p:cNvPr id="150" name="직사각형 149"/>
          <p:cNvSpPr/>
          <p:nvPr/>
        </p:nvSpPr>
        <p:spPr>
          <a:xfrm>
            <a:off x="2818158" y="2638784"/>
            <a:ext cx="1890706" cy="226967"/>
          </a:xfrm>
          <a:prstGeom prst="rect">
            <a:avLst/>
          </a:prstGeom>
          <a:pattFill prst="dotGrid">
            <a:fgClr>
              <a:schemeClr val="accent3">
                <a:lumMod val="20000"/>
                <a:lumOff val="80000"/>
              </a:schemeClr>
            </a:fgClr>
            <a:bgClr>
              <a:schemeClr val="accent3">
                <a:lumMod val="60000"/>
                <a:lumOff val="40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유지</a:t>
            </a:r>
            <a:r>
              <a:rPr lang="en-US" altLang="ko-KR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/</a:t>
            </a: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강화 영역</a:t>
            </a:r>
          </a:p>
        </p:txBody>
      </p:sp>
      <p:grpSp>
        <p:nvGrpSpPr>
          <p:cNvPr id="152" name="그룹 151"/>
          <p:cNvGrpSpPr/>
          <p:nvPr/>
        </p:nvGrpSpPr>
        <p:grpSpPr>
          <a:xfrm>
            <a:off x="876504" y="6202548"/>
            <a:ext cx="3879157" cy="161701"/>
            <a:chOff x="967667" y="6076166"/>
            <a:chExt cx="3822554" cy="153888"/>
          </a:xfrm>
        </p:grpSpPr>
        <p:sp>
          <p:nvSpPr>
            <p:cNvPr id="153" name="TextBox 152"/>
            <p:cNvSpPr txBox="1"/>
            <p:nvPr/>
          </p:nvSpPr>
          <p:spPr>
            <a:xfrm>
              <a:off x="4657953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967667" y="6076166"/>
              <a:ext cx="132268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55" name="TextBox 154"/>
          <p:cNvSpPr txBox="1"/>
          <p:nvPr/>
        </p:nvSpPr>
        <p:spPr>
          <a:xfrm>
            <a:off x="2412446" y="6177508"/>
            <a:ext cx="678243" cy="208052"/>
          </a:xfrm>
          <a:prstGeom prst="roundRect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0" tIns="0" rIns="0" bIns="0">
            <a:noAutofit/>
          </a:bodyPr>
          <a:lstStyle/>
          <a:p>
            <a:pPr marL="279413" indent="-279413" algn="ctr">
              <a:defRPr/>
            </a:pPr>
            <a:r>
              <a:rPr lang="ko-KR" altLang="en-US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중요도</a:t>
            </a:r>
            <a:endParaRPr lang="en-US" altLang="ko-KR" sz="1000" b="1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56" name="그룹 155"/>
          <p:cNvGrpSpPr/>
          <p:nvPr/>
        </p:nvGrpSpPr>
        <p:grpSpPr>
          <a:xfrm>
            <a:off x="344934" y="2865499"/>
            <a:ext cx="207240" cy="2846816"/>
            <a:chOff x="388093" y="2958927"/>
            <a:chExt cx="198000" cy="2709262"/>
          </a:xfrm>
        </p:grpSpPr>
        <p:cxnSp>
          <p:nvCxnSpPr>
            <p:cNvPr id="157" name="직선 화살표 연결선 156"/>
            <p:cNvCxnSpPr/>
            <p:nvPr/>
          </p:nvCxnSpPr>
          <p:spPr>
            <a:xfrm>
              <a:off x="487093" y="3112815"/>
              <a:ext cx="0" cy="2354535"/>
            </a:xfrm>
            <a:prstGeom prst="straightConnector1">
              <a:avLst/>
            </a:prstGeom>
            <a:ln w="15875">
              <a:solidFill>
                <a:schemeClr val="bg1">
                  <a:lumMod val="65000"/>
                </a:schemeClr>
              </a:solidFill>
              <a:prstDash val="solid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422973" y="2958927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고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22973" y="5514301"/>
              <a:ext cx="128241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</a:t>
              </a:r>
              <a:endPara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88093" y="4040019"/>
              <a:ext cx="198000" cy="64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square" lIns="0" tIns="0" rIns="0" bIns="0" anchor="ctr">
              <a:noAutofit/>
            </a:bodyPr>
            <a:lstStyle/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만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족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279413" indent="-279413" algn="ctr"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도</a:t>
              </a:r>
              <a:endParaRPr lang="en-US" altLang="ko-KR" sz="10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167" name="그룹 166"/>
          <p:cNvGrpSpPr/>
          <p:nvPr/>
        </p:nvGrpSpPr>
        <p:grpSpPr>
          <a:xfrm>
            <a:off x="7405258" y="2646046"/>
            <a:ext cx="2160000" cy="1800000"/>
            <a:chOff x="5097486" y="2654755"/>
            <a:chExt cx="2147727" cy="1803102"/>
          </a:xfrm>
        </p:grpSpPr>
        <p:sp>
          <p:nvSpPr>
            <p:cNvPr id="168" name="모서리가 둥근 직사각형 167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3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69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3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유지</a:t>
              </a:r>
              <a:r>
                <a:rPr lang="en-US" altLang="ko-KR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/</a:t>
              </a: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강화 영역</a:t>
              </a:r>
            </a:p>
          </p:txBody>
        </p:sp>
      </p:grpSp>
      <p:sp>
        <p:nvSpPr>
          <p:cNvPr id="171" name="직사각형 170"/>
          <p:cNvSpPr/>
          <p:nvPr/>
        </p:nvSpPr>
        <p:spPr>
          <a:xfrm>
            <a:off x="7405258" y="307783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indent="-88900" latinLnBrk="0">
              <a:lnSpc>
                <a:spcPct val="120000"/>
              </a:lnSpc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172" name="그룹 171"/>
          <p:cNvGrpSpPr/>
          <p:nvPr/>
        </p:nvGrpSpPr>
        <p:grpSpPr>
          <a:xfrm>
            <a:off x="5149738" y="4581328"/>
            <a:ext cx="2160000" cy="1800000"/>
            <a:chOff x="5097486" y="2654755"/>
            <a:chExt cx="2147727" cy="1803102"/>
          </a:xfrm>
        </p:grpSpPr>
        <p:sp>
          <p:nvSpPr>
            <p:cNvPr id="173" name="모서리가 둥근 직사각형 172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174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60000"/>
                  <a:lumOff val="40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FEF1E6"/>
            </a:solidFill>
          </p:spPr>
          <p:txBody>
            <a:bodyPr wrap="none" lIns="36000" tIns="36000" rIns="36000" bIns="36000">
              <a:noAutofit/>
            </a:bodyPr>
            <a:lstStyle/>
            <a:p>
              <a:pPr marL="279400" indent="-279400" algn="ctr">
                <a:defRPr/>
              </a:pPr>
              <a:r>
                <a:rPr lang="ko-KR" altLang="en-US" sz="1200" b="1" spc="-50" dirty="0">
                  <a:solidFill>
                    <a:sysClr val="windowText" lastClr="000000"/>
                  </a:solidFill>
                  <a:latin typeface="Trebuchet MS" panose="020B0603020202020204" pitchFamily="34" charset="0"/>
                </a:rPr>
                <a:t>점진 개선 영역</a:t>
              </a: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2646715" y="6005904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16.7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556929" y="4243779"/>
            <a:ext cx="24045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79413" indent="-279413" algn="ctr">
              <a:defRPr/>
            </a:pPr>
            <a:r>
              <a:rPr lang="en-US" altLang="ko-K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76.5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43584" y="6381750"/>
            <a:ext cx="4052391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항목별 중요도는 항목별 만족도와 차원 만족도간의 상관분석을 이용해 산출함</a:t>
            </a:r>
            <a:endParaRPr lang="ko-KR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819127" y="2638784"/>
            <a:ext cx="1890706" cy="226967"/>
          </a:xfrm>
          <a:prstGeom prst="rect">
            <a:avLst/>
          </a:prstGeom>
          <a:pattFill prst="dotGrid">
            <a:fgClr>
              <a:schemeClr val="bg1">
                <a:lumMod val="95000"/>
              </a:schemeClr>
            </a:fgClr>
            <a:bgClr>
              <a:schemeClr val="bg1">
                <a:lumMod val="75000"/>
              </a:schemeClr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지속 관리 영역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2818158" y="5754997"/>
            <a:ext cx="1890706" cy="226967"/>
          </a:xfrm>
          <a:prstGeom prst="rect">
            <a:avLst/>
          </a:prstGeom>
          <a:pattFill prst="dotGrid">
            <a:fgClr>
              <a:schemeClr val="accent5">
                <a:lumMod val="20000"/>
                <a:lumOff val="80000"/>
              </a:schemeClr>
            </a:fgClr>
            <a:bgClr>
              <a:srgbClr val="93CDDD"/>
            </a:bgClr>
          </a:pattFill>
          <a:ln>
            <a:solidFill>
              <a:sysClr val="window" lastClr="FFFFFF">
                <a:lumMod val="75000"/>
              </a:sysClr>
            </a:solidFill>
          </a:ln>
          <a:effectLst>
            <a:innerShdw blurRad="114300">
              <a:sysClr val="window" lastClr="FFFFFF">
                <a:lumMod val="75000"/>
              </a:sysClr>
            </a:innerShdw>
          </a:effectLst>
        </p:spPr>
        <p:txBody>
          <a:bodyPr lIns="0" tIns="0" rIns="0" bIns="0" anchor="ctr"/>
          <a:lstStyle/>
          <a:p>
            <a:pPr algn="ctr" defTabSz="801724" eaLnBrk="0" fontAlgn="base" latinLnBrk="0" hangingPunct="0">
              <a:spcBef>
                <a:spcPct val="0"/>
              </a:spcBef>
              <a:spcAft>
                <a:spcPct val="0"/>
              </a:spcAft>
            </a:pPr>
            <a:r>
              <a:rPr lang="ko-KR" altLang="en-US" sz="1100" b="1" kern="0" dirty="0">
                <a:latin typeface="맑은 고딕" panose="020B0503020000020004" pitchFamily="50" charset="-127"/>
                <a:ea typeface="맑은 고딕" panose="020B0503020000020004" pitchFamily="50" charset="-127"/>
                <a:cs typeface="+mj-cs"/>
              </a:rPr>
              <a:t>중점 개선 영역</a:t>
            </a:r>
          </a:p>
        </p:txBody>
      </p:sp>
      <p:grpSp>
        <p:nvGrpSpPr>
          <p:cNvPr id="66" name="그룹 65"/>
          <p:cNvGrpSpPr/>
          <p:nvPr/>
        </p:nvGrpSpPr>
        <p:grpSpPr>
          <a:xfrm>
            <a:off x="5149738" y="2646046"/>
            <a:ext cx="2160000" cy="1800000"/>
            <a:chOff x="5097486" y="2654755"/>
            <a:chExt cx="2147727" cy="1803102"/>
          </a:xfrm>
        </p:grpSpPr>
        <p:sp>
          <p:nvSpPr>
            <p:cNvPr id="67" name="모서리가 둥근 직사각형 66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chemeClr val="bg1">
                  <a:lumMod val="75000"/>
                </a:schemeClr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68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지속 관리 영역</a:t>
              </a:r>
            </a:p>
          </p:txBody>
        </p:sp>
      </p:grpSp>
      <p:sp>
        <p:nvSpPr>
          <p:cNvPr id="70" name="직사각형 69"/>
          <p:cNvSpPr/>
          <p:nvPr/>
        </p:nvSpPr>
        <p:spPr>
          <a:xfrm>
            <a:off x="5149738" y="3077492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국제대학교와 지속적으로</a:t>
            </a:r>
            <a:r>
              <a:rPr lang="en-US" altLang="ko-KR" sz="1000" spc="-100" dirty="0">
                <a:solidFill>
                  <a:prstClr val="black"/>
                </a:solidFill>
                <a:latin typeface="Trebuchet MS" pitchFamily="34" charset="0"/>
              </a:rPr>
              <a:t> </a:t>
            </a: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산학협력을 하고 싶다</a:t>
            </a:r>
            <a:endParaRPr lang="en-US" altLang="ko-KR" sz="100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000" spc="-100" dirty="0" smtClean="0">
                <a:solidFill>
                  <a:prstClr val="black"/>
                </a:solidFill>
                <a:latin typeface="Trebuchet MS" pitchFamily="34" charset="0"/>
              </a:rPr>
              <a:t>국제대학교는 산학협력 프로그램을 적극적으로 추진한다</a:t>
            </a:r>
            <a:endParaRPr lang="ko-KR" altLang="en-US" sz="100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7405258" y="4581328"/>
            <a:ext cx="2160000" cy="1800000"/>
            <a:chOff x="5097486" y="2654755"/>
            <a:chExt cx="2147727" cy="1803102"/>
          </a:xfrm>
        </p:grpSpPr>
        <p:sp>
          <p:nvSpPr>
            <p:cNvPr id="72" name="모서리가 둥근 직사각형 71"/>
            <p:cNvSpPr/>
            <p:nvPr/>
          </p:nvSpPr>
          <p:spPr>
            <a:xfrm>
              <a:off x="5097486" y="2654755"/>
              <a:ext cx="2147727" cy="1803102"/>
            </a:xfrm>
            <a:prstGeom prst="roundRect">
              <a:avLst>
                <a:gd name="adj" fmla="val 0"/>
              </a:avLst>
            </a:prstGeom>
            <a:solidFill>
              <a:sysClr val="window" lastClr="FFFFFF"/>
            </a:solidFill>
            <a:ln w="15875">
              <a:solidFill>
                <a:srgbClr val="93CDDD"/>
              </a:solidFill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 latinLnBrk="0">
                <a:spcAft>
                  <a:spcPct val="0"/>
                </a:spcAft>
              </a:pPr>
              <a:endParaRPr kumimoji="1" lang="ko-KR" altLang="en-US" sz="1000" b="1" kern="0" dirty="0">
                <a:solidFill>
                  <a:prstClr val="black"/>
                </a:solidFill>
                <a:latin typeface="Trebuchet MS" pitchFamily="34" charset="0"/>
                <a:ea typeface="맑은 고딕" pitchFamily="50" charset="-127"/>
              </a:endParaRPr>
            </a:p>
          </p:txBody>
        </p:sp>
        <p:sp>
          <p:nvSpPr>
            <p:cNvPr id="73" name="Line 11"/>
            <p:cNvSpPr>
              <a:spLocks noChangeShapeType="1"/>
            </p:cNvSpPr>
            <p:nvPr/>
          </p:nvSpPr>
          <p:spPr bwMode="auto">
            <a:xfrm>
              <a:off x="5127349" y="3034506"/>
              <a:ext cx="2088000" cy="0"/>
            </a:xfrm>
            <a:prstGeom prst="line">
              <a:avLst/>
            </a:prstGeom>
            <a:noFill/>
            <a:ln w="38100">
              <a:solidFill>
                <a:srgbClr val="93CDDD"/>
              </a:solidFill>
              <a:round/>
              <a:headEnd/>
              <a:tailEnd/>
            </a:ln>
            <a:effectLst>
              <a:outerShdw dist="17961" dir="2700000" algn="ctr" rotWithShape="0">
                <a:sysClr val="window" lastClr="FFFFFF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>
              <a:noAutofit/>
            </a:bodyPr>
            <a:lstStyle/>
            <a:p>
              <a:pPr latinLnBrk="0"/>
              <a:endParaRPr lang="ko-KR" altLang="en-US" kern="0">
                <a:solidFill>
                  <a:sysClr val="windowText" lastClr="000000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127349" y="2699501"/>
              <a:ext cx="2088000" cy="286293"/>
            </a:xfrm>
            <a:prstGeom prst="rect">
              <a:avLst/>
            </a:prstGeom>
            <a:solidFill>
              <a:srgbClr val="EDF7F9"/>
            </a:solidFill>
          </p:spPr>
          <p:txBody>
            <a:bodyPr wrap="none" lIns="36000" tIns="36000" rIns="36000" bIns="36000">
              <a:noAutofit/>
            </a:bodyPr>
            <a:lstStyle>
              <a:defPPr>
                <a:defRPr lang="ko-KR"/>
              </a:defPPr>
              <a:lvl1pPr marL="279400" indent="-279400" algn="ctr">
                <a:defRPr sz="1200" b="1" spc="-50">
                  <a:solidFill>
                    <a:sysClr val="windowText" lastClr="000000"/>
                  </a:solidFill>
                  <a:latin typeface="Trebuchet MS" panose="020B0603020202020204" pitchFamily="34" charset="0"/>
                </a:defRPr>
              </a:lvl1pPr>
            </a:lstStyle>
            <a:p>
              <a:r>
                <a:rPr lang="ko-KR" altLang="en-US" dirty="0"/>
                <a:t>중점 개선 영역</a:t>
              </a:r>
            </a:p>
          </p:txBody>
        </p:sp>
      </p:grpSp>
      <p:sp>
        <p:nvSpPr>
          <p:cNvPr id="75" name="직사각형 74"/>
          <p:cNvSpPr/>
          <p:nvPr/>
        </p:nvSpPr>
        <p:spPr>
          <a:xfrm>
            <a:off x="7405258" y="5013770"/>
            <a:ext cx="2160000" cy="1173410"/>
          </a:xfrm>
          <a:prstGeom prst="rect">
            <a:avLst/>
          </a:prstGeom>
        </p:spPr>
        <p:txBody>
          <a:bodyPr wrap="square" lIns="72000" tIns="36000" rIns="36000" bIns="36000" anchor="t">
            <a:noAutofit/>
          </a:bodyPr>
          <a:lstStyle/>
          <a:p>
            <a:pPr marL="88900" lvl="0" indent="-88900" latinLnBrk="0">
              <a:lnSpc>
                <a:spcPts val="1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850" spc="-100" dirty="0" smtClean="0">
                <a:solidFill>
                  <a:prstClr val="black"/>
                </a:solidFill>
                <a:latin typeface="Trebuchet MS" pitchFamily="34" charset="0"/>
              </a:rPr>
              <a:t>국제대학교는 산학협력 프로그램 운영에 산업체의 요구를 적극적으로 반영한다</a:t>
            </a:r>
            <a:endParaRPr lang="en-US" altLang="ko-KR" sz="85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ts val="1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850" spc="-100" dirty="0" smtClean="0">
                <a:solidFill>
                  <a:prstClr val="black"/>
                </a:solidFill>
                <a:latin typeface="Trebuchet MS" pitchFamily="34" charset="0"/>
              </a:rPr>
              <a:t>국제대학교와의 산학협력을 통해 실적적 도움을 받고 있다</a:t>
            </a:r>
            <a:endParaRPr lang="en-US" altLang="ko-KR" sz="85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ts val="1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850" spc="-100" dirty="0" smtClean="0">
                <a:solidFill>
                  <a:prstClr val="black"/>
                </a:solidFill>
                <a:latin typeface="Trebuchet MS" pitchFamily="34" charset="0"/>
              </a:rPr>
              <a:t>국제대학교와의 산학협력 내용이 귀사의 요구와 기대수준에 부합한다</a:t>
            </a:r>
            <a:endParaRPr lang="en-US" altLang="ko-KR" sz="850" spc="-100" dirty="0" smtClean="0">
              <a:solidFill>
                <a:prstClr val="black"/>
              </a:solidFill>
              <a:latin typeface="Trebuchet MS" pitchFamily="34" charset="0"/>
            </a:endParaRPr>
          </a:p>
          <a:p>
            <a:pPr marL="88900" lvl="0" indent="-88900" latinLnBrk="0">
              <a:lnSpc>
                <a:spcPts val="1000"/>
              </a:lnSpc>
              <a:spcAft>
                <a:spcPts val="400"/>
              </a:spcAft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850" spc="-100" dirty="0" smtClean="0">
                <a:solidFill>
                  <a:prstClr val="black"/>
                </a:solidFill>
                <a:latin typeface="Trebuchet MS" pitchFamily="34" charset="0"/>
              </a:rPr>
              <a:t>국제대학교와의 산학협력을 통해 회사의 기술적 애로사항 및 인력수급 문제가 해결되었다</a:t>
            </a:r>
            <a:endParaRPr lang="ko-KR" altLang="en-US" sz="850" spc="-10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819126" y="4323443"/>
            <a:ext cx="3900919" cy="1374662"/>
          </a:xfrm>
          <a:prstGeom prst="rect">
            <a:avLst/>
          </a:prstGeom>
          <a:noFill/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rebuchet MS" pitchFamily="34" charset="0"/>
              <a:ea typeface="맑은 고딕" pitchFamily="50" charset="-127"/>
            </a:endParaRPr>
          </a:p>
        </p:txBody>
      </p:sp>
      <p:sp>
        <p:nvSpPr>
          <p:cNvPr id="47" name="자유형 46"/>
          <p:cNvSpPr/>
          <p:nvPr/>
        </p:nvSpPr>
        <p:spPr>
          <a:xfrm flipH="1" flipV="1">
            <a:off x="866714" y="2999326"/>
            <a:ext cx="89827" cy="141642"/>
          </a:xfrm>
          <a:custGeom>
            <a:avLst/>
            <a:gdLst>
              <a:gd name="connsiteX0" fmla="*/ 260350 w 260350"/>
              <a:gd name="connsiteY0" fmla="*/ 406400 h 406400"/>
              <a:gd name="connsiteX1" fmla="*/ 260350 w 260350"/>
              <a:gd name="connsiteY1" fmla="*/ 0 h 406400"/>
              <a:gd name="connsiteX2" fmla="*/ 0 w 260350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350" h="406400">
                <a:moveTo>
                  <a:pt x="260350" y="406400"/>
                </a:moveTo>
                <a:lnTo>
                  <a:pt x="26035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sp>
        <p:nvSpPr>
          <p:cNvPr id="48" name="자유형 47"/>
          <p:cNvSpPr/>
          <p:nvPr/>
        </p:nvSpPr>
        <p:spPr>
          <a:xfrm flipH="1">
            <a:off x="3090689" y="4682380"/>
            <a:ext cx="144016" cy="191568"/>
          </a:xfrm>
          <a:custGeom>
            <a:avLst/>
            <a:gdLst>
              <a:gd name="connsiteX0" fmla="*/ 260350 w 260350"/>
              <a:gd name="connsiteY0" fmla="*/ 406400 h 406400"/>
              <a:gd name="connsiteX1" fmla="*/ 260350 w 260350"/>
              <a:gd name="connsiteY1" fmla="*/ 0 h 406400"/>
              <a:gd name="connsiteX2" fmla="*/ 0 w 260350"/>
              <a:gd name="connsiteY2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0350" h="406400">
                <a:moveTo>
                  <a:pt x="260350" y="406400"/>
                </a:moveTo>
                <a:lnTo>
                  <a:pt x="260350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50000"/>
              </a:schemeClr>
            </a:solidFill>
            <a:tailEnd type="triangl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/>
          </a:p>
        </p:txBody>
      </p:sp>
      <p:cxnSp>
        <p:nvCxnSpPr>
          <p:cNvPr id="4" name="직선 화살표 연결선 3"/>
          <p:cNvCxnSpPr/>
          <p:nvPr/>
        </p:nvCxnSpPr>
        <p:spPr>
          <a:xfrm flipH="1">
            <a:off x="2714481" y="4509120"/>
            <a:ext cx="240451" cy="0"/>
          </a:xfrm>
          <a:prstGeom prst="straightConnector1">
            <a:avLst/>
          </a:prstGeom>
          <a:ln w="6350">
            <a:solidFill>
              <a:schemeClr val="bg1">
                <a:lumMod val="50000"/>
              </a:schemeClr>
            </a:solidFill>
            <a:prstDash val="soli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829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전문대학교육 관련 인식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D</a:t>
            </a:r>
          </a:p>
        </p:txBody>
      </p:sp>
    </p:spTree>
    <p:extLst>
      <p:ext uri="{BB962C8B-B14F-4D97-AF65-F5344CB8AC3E}">
        <p14:creationId xmlns:p14="http://schemas.microsoft.com/office/powerpoint/2010/main" val="97735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조사 목적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국제대학교와 산학협력 경험이 있거나 본교 졸업생이 취업한 산업체를 대상으로 기본자질 및 업무능력 등에 대한 조사를 통해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산업체에서 </a:t>
            </a:r>
            <a:r>
              <a:rPr lang="en-US" altLang="ko-KR" dirty="0"/>
              <a:t>Needs</a:t>
            </a:r>
            <a:r>
              <a:rPr lang="ko-KR" altLang="en-US" dirty="0"/>
              <a:t>를 사전에 파악하고 향후 교육과정 개발과 사회수요에 맞는 인재를 양성하기 위한 </a:t>
            </a:r>
            <a:r>
              <a:rPr lang="ko-KR" altLang="en-US" dirty="0" smtClean="0"/>
              <a:t>기초자료를 </a:t>
            </a:r>
            <a:r>
              <a:rPr lang="ko-KR" altLang="en-US" dirty="0"/>
              <a:t>수집하는 데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목적이 </a:t>
            </a:r>
            <a:r>
              <a:rPr lang="ko-KR" altLang="en-US" dirty="0"/>
              <a:t>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344487" y="5633836"/>
            <a:ext cx="9217025" cy="864000"/>
            <a:chOff x="344487" y="5633836"/>
            <a:chExt cx="9217025" cy="864000"/>
          </a:xfrm>
        </p:grpSpPr>
        <p:grpSp>
          <p:nvGrpSpPr>
            <p:cNvPr id="87" name="그룹 86"/>
            <p:cNvGrpSpPr/>
            <p:nvPr/>
          </p:nvGrpSpPr>
          <p:grpSpPr>
            <a:xfrm>
              <a:off x="344487" y="5633836"/>
              <a:ext cx="9217025" cy="864000"/>
              <a:chOff x="1107832" y="1630238"/>
              <a:chExt cx="7690338" cy="826018"/>
            </a:xfrm>
          </p:grpSpPr>
          <p:sp>
            <p:nvSpPr>
              <p:cNvPr id="88" name="양쪽 대괄호 87"/>
              <p:cNvSpPr/>
              <p:nvPr/>
            </p:nvSpPr>
            <p:spPr>
              <a:xfrm>
                <a:off x="1107832" y="1630238"/>
                <a:ext cx="7690338" cy="728026"/>
              </a:xfrm>
              <a:prstGeom prst="bracketPair">
                <a:avLst>
                  <a:gd name="adj" fmla="val 0"/>
                </a:avLst>
              </a:prstGeom>
              <a:solidFill>
                <a:srgbClr val="EBEFF1"/>
              </a:solidFill>
              <a:ln w="28575">
                <a:solidFill>
                  <a:srgbClr val="E35A4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pic>
            <p:nvPicPr>
              <p:cNvPr id="90" name="Picture 57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450" r="-420"/>
              <a:stretch>
                <a:fillRect/>
              </a:stretch>
            </p:blipFill>
            <p:spPr bwMode="gray">
              <a:xfrm>
                <a:off x="2524528" y="2358263"/>
                <a:ext cx="4856945" cy="979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" name="직각 삼각형 90"/>
              <p:cNvSpPr/>
              <p:nvPr/>
            </p:nvSpPr>
            <p:spPr>
              <a:xfrm rot="5400000">
                <a:off x="1124011" y="1614060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  <p:sp>
            <p:nvSpPr>
              <p:cNvPr id="92" name="직각 삼각형 91"/>
              <p:cNvSpPr/>
              <p:nvPr/>
            </p:nvSpPr>
            <p:spPr>
              <a:xfrm rot="16200000">
                <a:off x="8647172" y="2207265"/>
                <a:ext cx="134819" cy="167176"/>
              </a:xfrm>
              <a:prstGeom prst="rtTriangle">
                <a:avLst/>
              </a:prstGeom>
              <a:solidFill>
                <a:srgbClr val="E35A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HY울릉도M" panose="02030600000101010101" pitchFamily="18" charset="-127"/>
                  <a:ea typeface="HY울릉도M" panose="02030600000101010101" pitchFamily="18" charset="-127"/>
                </a:endParaRPr>
              </a:p>
            </p:txBody>
          </p:sp>
        </p:grpSp>
        <p:sp>
          <p:nvSpPr>
            <p:cNvPr id="93" name="모서리가 둥근 직사각형 92"/>
            <p:cNvSpPr/>
            <p:nvPr/>
          </p:nvSpPr>
          <p:spPr>
            <a:xfrm>
              <a:off x="4520989" y="5927222"/>
              <a:ext cx="864021" cy="201029"/>
            </a:xfrm>
            <a:prstGeom prst="roundRect">
              <a:avLst>
                <a:gd name="adj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0000" tIns="36000" rIns="90000" bIns="36000" anchor="ctr">
              <a:scene3d>
                <a:camera prst="orthographicFront"/>
                <a:lightRig rig="threePt" dir="t"/>
              </a:scene3d>
              <a:sp3d contourW="38100">
                <a:bevelT w="1270"/>
                <a:bevelB w="0" h="0"/>
                <a:contourClr>
                  <a:schemeClr val="bg1"/>
                </a:contourClr>
              </a:sp3d>
            </a:bodyPr>
            <a:lstStyle/>
            <a:p>
              <a:pPr algn="ctr" eaLnBrk="0" fontAlgn="auto" latinLnBrk="0" hangingPunct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08080"/>
                </a:buClr>
                <a:buSzPct val="140000"/>
                <a:buFont typeface="Wingdings" pitchFamily="2" charset="2"/>
                <a:buNone/>
                <a:tabLst>
                  <a:tab pos="5648325" algn="l"/>
                </a:tabLst>
              </a:pPr>
              <a:r>
                <a:rPr lang="ko-KR" altLang="en-US" sz="1600" b="1" kern="0" spc="-11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산업체 </a:t>
              </a:r>
              <a:r>
                <a:rPr lang="en-US" altLang="ko-KR" sz="1600" b="1" kern="0" spc="-11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Needs </a:t>
              </a:r>
              <a:r>
                <a:rPr lang="ko-KR" altLang="en-US" sz="1600" b="1" kern="0" spc="-11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파악을 통해 향후 국제대학교의 교육 과정 개발</a:t>
              </a:r>
              <a:r>
                <a:rPr lang="en-US" altLang="ko-KR" sz="1600" b="1" kern="0" spc="-11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, </a:t>
              </a:r>
              <a:r>
                <a:rPr lang="ko-KR" altLang="en-US" sz="1600" b="1" kern="0" spc="-110" dirty="0">
                  <a:solidFill>
                    <a:prstClr val="black"/>
                  </a:solidFill>
                  <a:ea typeface="맑은 고딕"/>
                  <a:cs typeface="Arial" pitchFamily="34" charset="0"/>
                </a:rPr>
                <a:t>인재 양성을 위한 기초 자료 마련</a:t>
              </a: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353036" y="2656425"/>
            <a:ext cx="9288726" cy="2079767"/>
            <a:chOff x="353036" y="2973925"/>
            <a:chExt cx="9288726" cy="2079767"/>
          </a:xfrm>
        </p:grpSpPr>
        <p:sp>
          <p:nvSpPr>
            <p:cNvPr id="60" name="Freeform 290"/>
            <p:cNvSpPr>
              <a:spLocks noEditPoints="1"/>
            </p:cNvSpPr>
            <p:nvPr/>
          </p:nvSpPr>
          <p:spPr bwMode="auto">
            <a:xfrm>
              <a:off x="6799579" y="2973925"/>
              <a:ext cx="1543566" cy="1344116"/>
            </a:xfrm>
            <a:custGeom>
              <a:avLst/>
              <a:gdLst>
                <a:gd name="T0" fmla="*/ 489 w 664"/>
                <a:gd name="T1" fmla="*/ 0 h 578"/>
                <a:gd name="T2" fmla="*/ 504 w 664"/>
                <a:gd name="T3" fmla="*/ 9 h 578"/>
                <a:gd name="T4" fmla="*/ 661 w 664"/>
                <a:gd name="T5" fmla="*/ 280 h 578"/>
                <a:gd name="T6" fmla="*/ 661 w 664"/>
                <a:gd name="T7" fmla="*/ 298 h 578"/>
                <a:gd name="T8" fmla="*/ 504 w 664"/>
                <a:gd name="T9" fmla="*/ 570 h 578"/>
                <a:gd name="T10" fmla="*/ 489 w 664"/>
                <a:gd name="T11" fmla="*/ 578 h 578"/>
                <a:gd name="T12" fmla="*/ 175 w 664"/>
                <a:gd name="T13" fmla="*/ 578 h 578"/>
                <a:gd name="T14" fmla="*/ 159 w 664"/>
                <a:gd name="T15" fmla="*/ 569 h 578"/>
                <a:gd name="T16" fmla="*/ 3 w 664"/>
                <a:gd name="T17" fmla="*/ 298 h 578"/>
                <a:gd name="T18" fmla="*/ 3 w 664"/>
                <a:gd name="T19" fmla="*/ 280 h 578"/>
                <a:gd name="T20" fmla="*/ 160 w 664"/>
                <a:gd name="T21" fmla="*/ 8 h 578"/>
                <a:gd name="T22" fmla="*/ 175 w 664"/>
                <a:gd name="T23" fmla="*/ 0 h 578"/>
                <a:gd name="T24" fmla="*/ 489 w 664"/>
                <a:gd name="T25" fmla="*/ 0 h 578"/>
                <a:gd name="T26" fmla="*/ 479 w 664"/>
                <a:gd name="T27" fmla="*/ 34 h 578"/>
                <a:gd name="T28" fmla="*/ 185 w 664"/>
                <a:gd name="T29" fmla="*/ 34 h 578"/>
                <a:gd name="T30" fmla="*/ 37 w 664"/>
                <a:gd name="T31" fmla="*/ 289 h 578"/>
                <a:gd name="T32" fmla="*/ 185 w 664"/>
                <a:gd name="T33" fmla="*/ 544 h 578"/>
                <a:gd name="T34" fmla="*/ 479 w 664"/>
                <a:gd name="T35" fmla="*/ 544 h 578"/>
                <a:gd name="T36" fmla="*/ 626 w 664"/>
                <a:gd name="T37" fmla="*/ 289 h 578"/>
                <a:gd name="T38" fmla="*/ 479 w 664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4" h="578">
                  <a:moveTo>
                    <a:pt x="489" y="0"/>
                  </a:moveTo>
                  <a:cubicBezTo>
                    <a:pt x="496" y="0"/>
                    <a:pt x="502" y="4"/>
                    <a:pt x="504" y="9"/>
                  </a:cubicBezTo>
                  <a:cubicBezTo>
                    <a:pt x="661" y="280"/>
                    <a:pt x="661" y="280"/>
                    <a:pt x="661" y="280"/>
                  </a:cubicBezTo>
                  <a:cubicBezTo>
                    <a:pt x="664" y="286"/>
                    <a:pt x="664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5" y="578"/>
                    <a:pt x="489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8" y="578"/>
                    <a:pt x="162" y="574"/>
                    <a:pt x="159" y="56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0" y="292"/>
                    <a:pt x="0" y="285"/>
                    <a:pt x="3" y="280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3" y="3"/>
                    <a:pt x="169" y="0"/>
                    <a:pt x="175" y="0"/>
                  </a:cubicBezTo>
                  <a:cubicBezTo>
                    <a:pt x="489" y="0"/>
                    <a:pt x="489" y="0"/>
                    <a:pt x="489" y="0"/>
                  </a:cubicBezTo>
                  <a:close/>
                  <a:moveTo>
                    <a:pt x="479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7" y="289"/>
                    <a:pt x="37" y="289"/>
                    <a:pt x="37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79" y="544"/>
                    <a:pt x="479" y="544"/>
                    <a:pt x="479" y="544"/>
                  </a:cubicBezTo>
                  <a:cubicBezTo>
                    <a:pt x="626" y="289"/>
                    <a:pt x="626" y="289"/>
                    <a:pt x="626" y="289"/>
                  </a:cubicBezTo>
                  <a:cubicBezTo>
                    <a:pt x="479" y="34"/>
                    <a:pt x="479" y="34"/>
                    <a:pt x="4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61" name="Freeform 291"/>
            <p:cNvSpPr>
              <a:spLocks/>
            </p:cNvSpPr>
            <p:nvPr/>
          </p:nvSpPr>
          <p:spPr bwMode="auto">
            <a:xfrm>
              <a:off x="6951231" y="3108961"/>
              <a:ext cx="1240262" cy="1072602"/>
            </a:xfrm>
            <a:custGeom>
              <a:avLst/>
              <a:gdLst>
                <a:gd name="T0" fmla="*/ 153 w 614"/>
                <a:gd name="T1" fmla="*/ 0 h 531"/>
                <a:gd name="T2" fmla="*/ 460 w 614"/>
                <a:gd name="T3" fmla="*/ 0 h 531"/>
                <a:gd name="T4" fmla="*/ 614 w 614"/>
                <a:gd name="T5" fmla="*/ 266 h 531"/>
                <a:gd name="T6" fmla="*/ 460 w 614"/>
                <a:gd name="T7" fmla="*/ 531 h 531"/>
                <a:gd name="T8" fmla="*/ 153 w 614"/>
                <a:gd name="T9" fmla="*/ 531 h 531"/>
                <a:gd name="T10" fmla="*/ 0 w 614"/>
                <a:gd name="T11" fmla="*/ 266 h 531"/>
                <a:gd name="T12" fmla="*/ 153 w 614"/>
                <a:gd name="T13" fmla="*/ 0 h 531"/>
                <a:gd name="T14" fmla="*/ 153 w 614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531">
                  <a:moveTo>
                    <a:pt x="153" y="0"/>
                  </a:moveTo>
                  <a:lnTo>
                    <a:pt x="460" y="0"/>
                  </a:lnTo>
                  <a:lnTo>
                    <a:pt x="614" y="266"/>
                  </a:lnTo>
                  <a:lnTo>
                    <a:pt x="460" y="531"/>
                  </a:lnTo>
                  <a:lnTo>
                    <a:pt x="153" y="531"/>
                  </a:lnTo>
                  <a:lnTo>
                    <a:pt x="0" y="266"/>
                  </a:lnTo>
                  <a:lnTo>
                    <a:pt x="153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64" name="Text Box 60"/>
            <p:cNvSpPr txBox="1">
              <a:spLocks noChangeArrowheads="1"/>
            </p:cNvSpPr>
            <p:nvPr/>
          </p:nvSpPr>
          <p:spPr bwMode="auto">
            <a:xfrm>
              <a:off x="7040919" y="3420119"/>
              <a:ext cx="1068193" cy="4985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200" b="1" dirty="0"/>
                <a:t>국제대학교 전반적 </a:t>
              </a:r>
              <a:r>
                <a:rPr lang="ko-KR" altLang="en-US" sz="1200" b="1" dirty="0" smtClean="0"/>
                <a:t>만족도</a:t>
              </a:r>
              <a:endParaRPr lang="ko-KR" altLang="en-US" sz="1200" b="1" dirty="0"/>
            </a:p>
          </p:txBody>
        </p:sp>
        <p:sp>
          <p:nvSpPr>
            <p:cNvPr id="62" name="Freeform 377"/>
            <p:cNvSpPr>
              <a:spLocks noEditPoints="1"/>
            </p:cNvSpPr>
            <p:nvPr/>
          </p:nvSpPr>
          <p:spPr bwMode="auto">
            <a:xfrm>
              <a:off x="8095306" y="2973925"/>
              <a:ext cx="1546456" cy="1344116"/>
            </a:xfrm>
            <a:custGeom>
              <a:avLst/>
              <a:gdLst>
                <a:gd name="T0" fmla="*/ 489 w 665"/>
                <a:gd name="T1" fmla="*/ 0 h 578"/>
                <a:gd name="T2" fmla="*/ 505 w 665"/>
                <a:gd name="T3" fmla="*/ 9 h 578"/>
                <a:gd name="T4" fmla="*/ 661 w 665"/>
                <a:gd name="T5" fmla="*/ 280 h 578"/>
                <a:gd name="T6" fmla="*/ 661 w 665"/>
                <a:gd name="T7" fmla="*/ 298 h 578"/>
                <a:gd name="T8" fmla="*/ 504 w 665"/>
                <a:gd name="T9" fmla="*/ 570 h 578"/>
                <a:gd name="T10" fmla="*/ 489 w 665"/>
                <a:gd name="T11" fmla="*/ 578 h 578"/>
                <a:gd name="T12" fmla="*/ 175 w 665"/>
                <a:gd name="T13" fmla="*/ 578 h 578"/>
                <a:gd name="T14" fmla="*/ 160 w 665"/>
                <a:gd name="T15" fmla="*/ 569 h 578"/>
                <a:gd name="T16" fmla="*/ 3 w 665"/>
                <a:gd name="T17" fmla="*/ 298 h 578"/>
                <a:gd name="T18" fmla="*/ 3 w 665"/>
                <a:gd name="T19" fmla="*/ 280 h 578"/>
                <a:gd name="T20" fmla="*/ 160 w 665"/>
                <a:gd name="T21" fmla="*/ 8 h 578"/>
                <a:gd name="T22" fmla="*/ 175 w 665"/>
                <a:gd name="T23" fmla="*/ 0 h 578"/>
                <a:gd name="T24" fmla="*/ 489 w 665"/>
                <a:gd name="T25" fmla="*/ 0 h 578"/>
                <a:gd name="T26" fmla="*/ 479 w 665"/>
                <a:gd name="T27" fmla="*/ 34 h 578"/>
                <a:gd name="T28" fmla="*/ 185 w 665"/>
                <a:gd name="T29" fmla="*/ 34 h 578"/>
                <a:gd name="T30" fmla="*/ 38 w 665"/>
                <a:gd name="T31" fmla="*/ 289 h 578"/>
                <a:gd name="T32" fmla="*/ 185 w 665"/>
                <a:gd name="T33" fmla="*/ 544 h 578"/>
                <a:gd name="T34" fmla="*/ 479 w 665"/>
                <a:gd name="T35" fmla="*/ 544 h 578"/>
                <a:gd name="T36" fmla="*/ 627 w 665"/>
                <a:gd name="T37" fmla="*/ 289 h 578"/>
                <a:gd name="T38" fmla="*/ 479 w 665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5" h="578">
                  <a:moveTo>
                    <a:pt x="489" y="0"/>
                  </a:moveTo>
                  <a:cubicBezTo>
                    <a:pt x="496" y="0"/>
                    <a:pt x="502" y="4"/>
                    <a:pt x="505" y="9"/>
                  </a:cubicBezTo>
                  <a:cubicBezTo>
                    <a:pt x="661" y="280"/>
                    <a:pt x="661" y="280"/>
                    <a:pt x="661" y="280"/>
                  </a:cubicBezTo>
                  <a:cubicBezTo>
                    <a:pt x="665" y="286"/>
                    <a:pt x="664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5" y="578"/>
                    <a:pt x="489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8" y="578"/>
                    <a:pt x="162" y="574"/>
                    <a:pt x="160" y="56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0" y="292"/>
                    <a:pt x="0" y="285"/>
                    <a:pt x="3" y="280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4" y="3"/>
                    <a:pt x="169" y="0"/>
                    <a:pt x="175" y="0"/>
                  </a:cubicBezTo>
                  <a:cubicBezTo>
                    <a:pt x="489" y="0"/>
                    <a:pt x="489" y="0"/>
                    <a:pt x="489" y="0"/>
                  </a:cubicBezTo>
                  <a:close/>
                  <a:moveTo>
                    <a:pt x="479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79" y="544"/>
                    <a:pt x="479" y="544"/>
                    <a:pt x="479" y="544"/>
                  </a:cubicBezTo>
                  <a:cubicBezTo>
                    <a:pt x="627" y="289"/>
                    <a:pt x="627" y="289"/>
                    <a:pt x="627" y="289"/>
                  </a:cubicBezTo>
                  <a:cubicBezTo>
                    <a:pt x="479" y="34"/>
                    <a:pt x="479" y="34"/>
                    <a:pt x="479" y="3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63" name="Freeform 378"/>
            <p:cNvSpPr>
              <a:spLocks/>
            </p:cNvSpPr>
            <p:nvPr/>
          </p:nvSpPr>
          <p:spPr bwMode="auto">
            <a:xfrm>
              <a:off x="8246958" y="3108961"/>
              <a:ext cx="1240262" cy="1072602"/>
            </a:xfrm>
            <a:custGeom>
              <a:avLst/>
              <a:gdLst>
                <a:gd name="T0" fmla="*/ 154 w 614"/>
                <a:gd name="T1" fmla="*/ 0 h 531"/>
                <a:gd name="T2" fmla="*/ 462 w 614"/>
                <a:gd name="T3" fmla="*/ 0 h 531"/>
                <a:gd name="T4" fmla="*/ 614 w 614"/>
                <a:gd name="T5" fmla="*/ 266 h 531"/>
                <a:gd name="T6" fmla="*/ 462 w 614"/>
                <a:gd name="T7" fmla="*/ 531 h 531"/>
                <a:gd name="T8" fmla="*/ 154 w 614"/>
                <a:gd name="T9" fmla="*/ 531 h 531"/>
                <a:gd name="T10" fmla="*/ 0 w 614"/>
                <a:gd name="T11" fmla="*/ 266 h 531"/>
                <a:gd name="T12" fmla="*/ 154 w 614"/>
                <a:gd name="T13" fmla="*/ 0 h 531"/>
                <a:gd name="T14" fmla="*/ 154 w 614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531">
                  <a:moveTo>
                    <a:pt x="154" y="0"/>
                  </a:moveTo>
                  <a:lnTo>
                    <a:pt x="462" y="0"/>
                  </a:lnTo>
                  <a:lnTo>
                    <a:pt x="614" y="266"/>
                  </a:lnTo>
                  <a:lnTo>
                    <a:pt x="462" y="531"/>
                  </a:lnTo>
                  <a:lnTo>
                    <a:pt x="154" y="531"/>
                  </a:lnTo>
                  <a:lnTo>
                    <a:pt x="0" y="26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65" name="Text Box 60"/>
            <p:cNvSpPr txBox="1">
              <a:spLocks noChangeArrowheads="1"/>
            </p:cNvSpPr>
            <p:nvPr/>
          </p:nvSpPr>
          <p:spPr bwMode="auto">
            <a:xfrm>
              <a:off x="8343192" y="3530309"/>
              <a:ext cx="1068193" cy="27821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200" b="1" dirty="0"/>
                <a:t>직원 채용</a:t>
              </a:r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353036" y="4413430"/>
              <a:ext cx="6909914" cy="472609"/>
            </a:xfrm>
            <a:custGeom>
              <a:avLst/>
              <a:gdLst>
                <a:gd name="T0" fmla="*/ 250 w 2972"/>
                <a:gd name="T1" fmla="*/ 203 h 203"/>
                <a:gd name="T2" fmla="*/ 0 w 2972"/>
                <a:gd name="T3" fmla="*/ 197 h 203"/>
                <a:gd name="T4" fmla="*/ 247 w 2972"/>
                <a:gd name="T5" fmla="*/ 192 h 203"/>
                <a:gd name="T6" fmla="*/ 312 w 2972"/>
                <a:gd name="T7" fmla="*/ 84 h 203"/>
                <a:gd name="T8" fmla="*/ 367 w 2972"/>
                <a:gd name="T9" fmla="*/ 6 h 203"/>
                <a:gd name="T10" fmla="*/ 378 w 2972"/>
                <a:gd name="T11" fmla="*/ 6 h 203"/>
                <a:gd name="T12" fmla="*/ 433 w 2972"/>
                <a:gd name="T13" fmla="*/ 84 h 203"/>
                <a:gd name="T14" fmla="*/ 499 w 2972"/>
                <a:gd name="T15" fmla="*/ 192 h 203"/>
                <a:gd name="T16" fmla="*/ 864 w 2972"/>
                <a:gd name="T17" fmla="*/ 87 h 203"/>
                <a:gd name="T18" fmla="*/ 924 w 2972"/>
                <a:gd name="T19" fmla="*/ 84 h 203"/>
                <a:gd name="T20" fmla="*/ 930 w 2972"/>
                <a:gd name="T21" fmla="*/ 0 h 203"/>
                <a:gd name="T22" fmla="*/ 935 w 2972"/>
                <a:gd name="T23" fmla="*/ 84 h 203"/>
                <a:gd name="T24" fmla="*/ 996 w 2972"/>
                <a:gd name="T25" fmla="*/ 87 h 203"/>
                <a:gd name="T26" fmla="*/ 1359 w 2972"/>
                <a:gd name="T27" fmla="*/ 192 h 203"/>
                <a:gd name="T28" fmla="*/ 1424 w 2972"/>
                <a:gd name="T29" fmla="*/ 84 h 203"/>
                <a:gd name="T30" fmla="*/ 1479 w 2972"/>
                <a:gd name="T31" fmla="*/ 6 h 203"/>
                <a:gd name="T32" fmla="*/ 1490 w 2972"/>
                <a:gd name="T33" fmla="*/ 6 h 203"/>
                <a:gd name="T34" fmla="*/ 1545 w 2972"/>
                <a:gd name="T35" fmla="*/ 84 h 203"/>
                <a:gd name="T36" fmla="*/ 1611 w 2972"/>
                <a:gd name="T37" fmla="*/ 192 h 203"/>
                <a:gd name="T38" fmla="*/ 1976 w 2972"/>
                <a:gd name="T39" fmla="*/ 87 h 203"/>
                <a:gd name="T40" fmla="*/ 2036 w 2972"/>
                <a:gd name="T41" fmla="*/ 84 h 203"/>
                <a:gd name="T42" fmla="*/ 2042 w 2972"/>
                <a:gd name="T43" fmla="*/ 0 h 203"/>
                <a:gd name="T44" fmla="*/ 2047 w 2972"/>
                <a:gd name="T45" fmla="*/ 84 h 203"/>
                <a:gd name="T46" fmla="*/ 2108 w 2972"/>
                <a:gd name="T47" fmla="*/ 87 h 203"/>
                <a:gd name="T48" fmla="*/ 2473 w 2972"/>
                <a:gd name="T49" fmla="*/ 192 h 203"/>
                <a:gd name="T50" fmla="*/ 2539 w 2972"/>
                <a:gd name="T51" fmla="*/ 84 h 203"/>
                <a:gd name="T52" fmla="*/ 2593 w 2972"/>
                <a:gd name="T53" fmla="*/ 6 h 203"/>
                <a:gd name="T54" fmla="*/ 2605 w 2972"/>
                <a:gd name="T55" fmla="*/ 6 h 203"/>
                <a:gd name="T56" fmla="*/ 2660 w 2972"/>
                <a:gd name="T57" fmla="*/ 84 h 203"/>
                <a:gd name="T58" fmla="*/ 2725 w 2972"/>
                <a:gd name="T59" fmla="*/ 192 h 203"/>
                <a:gd name="T60" fmla="*/ 2972 w 2972"/>
                <a:gd name="T61" fmla="*/ 197 h 203"/>
                <a:gd name="T62" fmla="*/ 2722 w 2972"/>
                <a:gd name="T63" fmla="*/ 203 h 203"/>
                <a:gd name="T64" fmla="*/ 2657 w 2972"/>
                <a:gd name="T65" fmla="*/ 96 h 203"/>
                <a:gd name="T66" fmla="*/ 2482 w 2972"/>
                <a:gd name="T67" fmla="*/ 199 h 203"/>
                <a:gd name="T68" fmla="*/ 2164 w 2972"/>
                <a:gd name="T69" fmla="*/ 203 h 203"/>
                <a:gd name="T70" fmla="*/ 2099 w 2972"/>
                <a:gd name="T71" fmla="*/ 96 h 203"/>
                <a:gd name="T72" fmla="*/ 1925 w 2972"/>
                <a:gd name="T73" fmla="*/ 199 h 203"/>
                <a:gd name="T74" fmla="*/ 1607 w 2972"/>
                <a:gd name="T75" fmla="*/ 203 h 203"/>
                <a:gd name="T76" fmla="*/ 1542 w 2972"/>
                <a:gd name="T77" fmla="*/ 96 h 203"/>
                <a:gd name="T78" fmla="*/ 1368 w 2972"/>
                <a:gd name="T79" fmla="*/ 199 h 203"/>
                <a:gd name="T80" fmla="*/ 1052 w 2972"/>
                <a:gd name="T81" fmla="*/ 203 h 203"/>
                <a:gd name="T82" fmla="*/ 987 w 2972"/>
                <a:gd name="T83" fmla="*/ 96 h 203"/>
                <a:gd name="T84" fmla="*/ 813 w 2972"/>
                <a:gd name="T85" fmla="*/ 199 h 203"/>
                <a:gd name="T86" fmla="*/ 495 w 2972"/>
                <a:gd name="T87" fmla="*/ 203 h 203"/>
                <a:gd name="T88" fmla="*/ 430 w 2972"/>
                <a:gd name="T89" fmla="*/ 96 h 203"/>
                <a:gd name="T90" fmla="*/ 256 w 2972"/>
                <a:gd name="T91" fmla="*/ 19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72" h="203">
                  <a:moveTo>
                    <a:pt x="256" y="199"/>
                  </a:moveTo>
                  <a:cubicBezTo>
                    <a:pt x="255" y="201"/>
                    <a:pt x="253" y="203"/>
                    <a:pt x="250" y="203"/>
                  </a:cubicBezTo>
                  <a:cubicBezTo>
                    <a:pt x="6" y="203"/>
                    <a:pt x="6" y="203"/>
                    <a:pt x="6" y="203"/>
                  </a:cubicBezTo>
                  <a:cubicBezTo>
                    <a:pt x="3" y="203"/>
                    <a:pt x="0" y="201"/>
                    <a:pt x="0" y="197"/>
                  </a:cubicBezTo>
                  <a:cubicBezTo>
                    <a:pt x="0" y="194"/>
                    <a:pt x="3" y="192"/>
                    <a:pt x="6" y="192"/>
                  </a:cubicBezTo>
                  <a:cubicBezTo>
                    <a:pt x="247" y="192"/>
                    <a:pt x="247" y="192"/>
                    <a:pt x="247" y="192"/>
                  </a:cubicBezTo>
                  <a:cubicBezTo>
                    <a:pt x="307" y="87"/>
                    <a:pt x="307" y="87"/>
                    <a:pt x="307" y="87"/>
                  </a:cubicBezTo>
                  <a:cubicBezTo>
                    <a:pt x="308" y="85"/>
                    <a:pt x="310" y="84"/>
                    <a:pt x="312" y="84"/>
                  </a:cubicBezTo>
                  <a:cubicBezTo>
                    <a:pt x="367" y="84"/>
                    <a:pt x="367" y="84"/>
                    <a:pt x="367" y="84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3"/>
                    <a:pt x="369" y="0"/>
                    <a:pt x="372" y="0"/>
                  </a:cubicBezTo>
                  <a:cubicBezTo>
                    <a:pt x="376" y="0"/>
                    <a:pt x="378" y="3"/>
                    <a:pt x="378" y="6"/>
                  </a:cubicBezTo>
                  <a:cubicBezTo>
                    <a:pt x="378" y="84"/>
                    <a:pt x="378" y="84"/>
                    <a:pt x="378" y="84"/>
                  </a:cubicBezTo>
                  <a:cubicBezTo>
                    <a:pt x="433" y="84"/>
                    <a:pt x="433" y="84"/>
                    <a:pt x="433" y="84"/>
                  </a:cubicBezTo>
                  <a:cubicBezTo>
                    <a:pt x="435" y="84"/>
                    <a:pt x="437" y="85"/>
                    <a:pt x="438" y="87"/>
                  </a:cubicBezTo>
                  <a:cubicBezTo>
                    <a:pt x="499" y="192"/>
                    <a:pt x="499" y="192"/>
                    <a:pt x="499" y="192"/>
                  </a:cubicBezTo>
                  <a:cubicBezTo>
                    <a:pt x="600" y="192"/>
                    <a:pt x="702" y="192"/>
                    <a:pt x="804" y="192"/>
                  </a:cubicBezTo>
                  <a:cubicBezTo>
                    <a:pt x="864" y="87"/>
                    <a:pt x="864" y="87"/>
                    <a:pt x="864" y="87"/>
                  </a:cubicBezTo>
                  <a:cubicBezTo>
                    <a:pt x="865" y="85"/>
                    <a:pt x="867" y="84"/>
                    <a:pt x="869" y="84"/>
                  </a:cubicBezTo>
                  <a:cubicBezTo>
                    <a:pt x="924" y="84"/>
                    <a:pt x="924" y="84"/>
                    <a:pt x="924" y="84"/>
                  </a:cubicBezTo>
                  <a:cubicBezTo>
                    <a:pt x="924" y="6"/>
                    <a:pt x="924" y="6"/>
                    <a:pt x="924" y="6"/>
                  </a:cubicBezTo>
                  <a:cubicBezTo>
                    <a:pt x="924" y="3"/>
                    <a:pt x="927" y="0"/>
                    <a:pt x="930" y="0"/>
                  </a:cubicBezTo>
                  <a:cubicBezTo>
                    <a:pt x="933" y="0"/>
                    <a:pt x="935" y="3"/>
                    <a:pt x="935" y="6"/>
                  </a:cubicBezTo>
                  <a:cubicBezTo>
                    <a:pt x="935" y="84"/>
                    <a:pt x="935" y="84"/>
                    <a:pt x="935" y="84"/>
                  </a:cubicBezTo>
                  <a:cubicBezTo>
                    <a:pt x="991" y="84"/>
                    <a:pt x="991" y="84"/>
                    <a:pt x="991" y="84"/>
                  </a:cubicBezTo>
                  <a:cubicBezTo>
                    <a:pt x="993" y="84"/>
                    <a:pt x="995" y="85"/>
                    <a:pt x="996" y="87"/>
                  </a:cubicBezTo>
                  <a:cubicBezTo>
                    <a:pt x="1056" y="192"/>
                    <a:pt x="1056" y="192"/>
                    <a:pt x="1056" y="192"/>
                  </a:cubicBezTo>
                  <a:cubicBezTo>
                    <a:pt x="1157" y="192"/>
                    <a:pt x="1258" y="192"/>
                    <a:pt x="1359" y="192"/>
                  </a:cubicBezTo>
                  <a:cubicBezTo>
                    <a:pt x="1419" y="87"/>
                    <a:pt x="1419" y="87"/>
                    <a:pt x="1419" y="87"/>
                  </a:cubicBezTo>
                  <a:cubicBezTo>
                    <a:pt x="1420" y="85"/>
                    <a:pt x="1422" y="84"/>
                    <a:pt x="1424" y="84"/>
                  </a:cubicBezTo>
                  <a:cubicBezTo>
                    <a:pt x="1479" y="84"/>
                    <a:pt x="1479" y="84"/>
                    <a:pt x="1479" y="84"/>
                  </a:cubicBezTo>
                  <a:cubicBezTo>
                    <a:pt x="1479" y="6"/>
                    <a:pt x="1479" y="6"/>
                    <a:pt x="1479" y="6"/>
                  </a:cubicBezTo>
                  <a:cubicBezTo>
                    <a:pt x="1479" y="3"/>
                    <a:pt x="1481" y="0"/>
                    <a:pt x="1484" y="0"/>
                  </a:cubicBezTo>
                  <a:cubicBezTo>
                    <a:pt x="1488" y="0"/>
                    <a:pt x="1490" y="3"/>
                    <a:pt x="1490" y="6"/>
                  </a:cubicBezTo>
                  <a:cubicBezTo>
                    <a:pt x="1490" y="84"/>
                    <a:pt x="1490" y="84"/>
                    <a:pt x="1490" y="84"/>
                  </a:cubicBezTo>
                  <a:cubicBezTo>
                    <a:pt x="1545" y="84"/>
                    <a:pt x="1545" y="84"/>
                    <a:pt x="1545" y="84"/>
                  </a:cubicBezTo>
                  <a:cubicBezTo>
                    <a:pt x="1547" y="84"/>
                    <a:pt x="1549" y="85"/>
                    <a:pt x="1550" y="87"/>
                  </a:cubicBezTo>
                  <a:cubicBezTo>
                    <a:pt x="1611" y="192"/>
                    <a:pt x="1611" y="192"/>
                    <a:pt x="1611" y="192"/>
                  </a:cubicBezTo>
                  <a:cubicBezTo>
                    <a:pt x="1712" y="192"/>
                    <a:pt x="1814" y="192"/>
                    <a:pt x="1916" y="192"/>
                  </a:cubicBezTo>
                  <a:cubicBezTo>
                    <a:pt x="1976" y="87"/>
                    <a:pt x="1976" y="87"/>
                    <a:pt x="1976" y="87"/>
                  </a:cubicBezTo>
                  <a:cubicBezTo>
                    <a:pt x="1977" y="85"/>
                    <a:pt x="1979" y="84"/>
                    <a:pt x="1981" y="84"/>
                  </a:cubicBezTo>
                  <a:cubicBezTo>
                    <a:pt x="2036" y="84"/>
                    <a:pt x="2036" y="84"/>
                    <a:pt x="2036" y="84"/>
                  </a:cubicBezTo>
                  <a:cubicBezTo>
                    <a:pt x="2036" y="6"/>
                    <a:pt x="2036" y="6"/>
                    <a:pt x="2036" y="6"/>
                  </a:cubicBezTo>
                  <a:cubicBezTo>
                    <a:pt x="2036" y="3"/>
                    <a:pt x="2039" y="0"/>
                    <a:pt x="2042" y="0"/>
                  </a:cubicBezTo>
                  <a:cubicBezTo>
                    <a:pt x="2045" y="0"/>
                    <a:pt x="2047" y="3"/>
                    <a:pt x="2047" y="6"/>
                  </a:cubicBezTo>
                  <a:cubicBezTo>
                    <a:pt x="2047" y="84"/>
                    <a:pt x="2047" y="84"/>
                    <a:pt x="2047" y="84"/>
                  </a:cubicBezTo>
                  <a:cubicBezTo>
                    <a:pt x="2103" y="84"/>
                    <a:pt x="2103" y="84"/>
                    <a:pt x="2103" y="84"/>
                  </a:cubicBezTo>
                  <a:cubicBezTo>
                    <a:pt x="2105" y="84"/>
                    <a:pt x="2107" y="85"/>
                    <a:pt x="2108" y="87"/>
                  </a:cubicBezTo>
                  <a:cubicBezTo>
                    <a:pt x="2168" y="192"/>
                    <a:pt x="2168" y="192"/>
                    <a:pt x="2168" y="192"/>
                  </a:cubicBezTo>
                  <a:cubicBezTo>
                    <a:pt x="2270" y="192"/>
                    <a:pt x="2372" y="192"/>
                    <a:pt x="2473" y="192"/>
                  </a:cubicBezTo>
                  <a:cubicBezTo>
                    <a:pt x="2534" y="87"/>
                    <a:pt x="2534" y="87"/>
                    <a:pt x="2534" y="87"/>
                  </a:cubicBezTo>
                  <a:cubicBezTo>
                    <a:pt x="2535" y="85"/>
                    <a:pt x="2537" y="84"/>
                    <a:pt x="2539" y="84"/>
                  </a:cubicBezTo>
                  <a:cubicBezTo>
                    <a:pt x="2593" y="84"/>
                    <a:pt x="2593" y="84"/>
                    <a:pt x="2593" y="84"/>
                  </a:cubicBezTo>
                  <a:cubicBezTo>
                    <a:pt x="2593" y="6"/>
                    <a:pt x="2593" y="6"/>
                    <a:pt x="2593" y="6"/>
                  </a:cubicBezTo>
                  <a:cubicBezTo>
                    <a:pt x="2593" y="3"/>
                    <a:pt x="2596" y="0"/>
                    <a:pt x="2599" y="0"/>
                  </a:cubicBezTo>
                  <a:cubicBezTo>
                    <a:pt x="2602" y="0"/>
                    <a:pt x="2605" y="3"/>
                    <a:pt x="2605" y="6"/>
                  </a:cubicBezTo>
                  <a:cubicBezTo>
                    <a:pt x="2605" y="84"/>
                    <a:pt x="2605" y="84"/>
                    <a:pt x="2605" y="84"/>
                  </a:cubicBezTo>
                  <a:cubicBezTo>
                    <a:pt x="2660" y="84"/>
                    <a:pt x="2660" y="84"/>
                    <a:pt x="2660" y="84"/>
                  </a:cubicBezTo>
                  <a:cubicBezTo>
                    <a:pt x="2662" y="84"/>
                    <a:pt x="2664" y="85"/>
                    <a:pt x="2665" y="87"/>
                  </a:cubicBezTo>
                  <a:cubicBezTo>
                    <a:pt x="2725" y="192"/>
                    <a:pt x="2725" y="192"/>
                    <a:pt x="2725" y="192"/>
                  </a:cubicBezTo>
                  <a:cubicBezTo>
                    <a:pt x="2966" y="192"/>
                    <a:pt x="2966" y="192"/>
                    <a:pt x="2966" y="192"/>
                  </a:cubicBezTo>
                  <a:cubicBezTo>
                    <a:pt x="2969" y="192"/>
                    <a:pt x="2972" y="194"/>
                    <a:pt x="2972" y="197"/>
                  </a:cubicBezTo>
                  <a:cubicBezTo>
                    <a:pt x="2972" y="201"/>
                    <a:pt x="2969" y="203"/>
                    <a:pt x="2966" y="203"/>
                  </a:cubicBezTo>
                  <a:cubicBezTo>
                    <a:pt x="2722" y="203"/>
                    <a:pt x="2722" y="203"/>
                    <a:pt x="2722" y="203"/>
                  </a:cubicBezTo>
                  <a:cubicBezTo>
                    <a:pt x="2719" y="203"/>
                    <a:pt x="2717" y="201"/>
                    <a:pt x="2716" y="199"/>
                  </a:cubicBezTo>
                  <a:cubicBezTo>
                    <a:pt x="2657" y="96"/>
                    <a:pt x="2657" y="96"/>
                    <a:pt x="2657" y="96"/>
                  </a:cubicBezTo>
                  <a:cubicBezTo>
                    <a:pt x="2618" y="96"/>
                    <a:pt x="2580" y="96"/>
                    <a:pt x="2542" y="96"/>
                  </a:cubicBezTo>
                  <a:cubicBezTo>
                    <a:pt x="2482" y="199"/>
                    <a:pt x="2482" y="199"/>
                    <a:pt x="2482" y="199"/>
                  </a:cubicBezTo>
                  <a:cubicBezTo>
                    <a:pt x="2482" y="201"/>
                    <a:pt x="2479" y="203"/>
                    <a:pt x="2477" y="203"/>
                  </a:cubicBezTo>
                  <a:cubicBezTo>
                    <a:pt x="2373" y="203"/>
                    <a:pt x="2269" y="203"/>
                    <a:pt x="2164" y="203"/>
                  </a:cubicBezTo>
                  <a:cubicBezTo>
                    <a:pt x="2162" y="203"/>
                    <a:pt x="2160" y="201"/>
                    <a:pt x="2159" y="199"/>
                  </a:cubicBezTo>
                  <a:cubicBezTo>
                    <a:pt x="2099" y="96"/>
                    <a:pt x="2099" y="96"/>
                    <a:pt x="2099" y="96"/>
                  </a:cubicBezTo>
                  <a:cubicBezTo>
                    <a:pt x="2061" y="96"/>
                    <a:pt x="2023" y="96"/>
                    <a:pt x="1984" y="96"/>
                  </a:cubicBezTo>
                  <a:cubicBezTo>
                    <a:pt x="1925" y="199"/>
                    <a:pt x="1925" y="199"/>
                    <a:pt x="1925" y="199"/>
                  </a:cubicBezTo>
                  <a:cubicBezTo>
                    <a:pt x="1924" y="201"/>
                    <a:pt x="1922" y="203"/>
                    <a:pt x="1919" y="203"/>
                  </a:cubicBezTo>
                  <a:cubicBezTo>
                    <a:pt x="1815" y="203"/>
                    <a:pt x="1711" y="203"/>
                    <a:pt x="1607" y="203"/>
                  </a:cubicBezTo>
                  <a:cubicBezTo>
                    <a:pt x="1604" y="203"/>
                    <a:pt x="1602" y="201"/>
                    <a:pt x="1602" y="199"/>
                  </a:cubicBezTo>
                  <a:cubicBezTo>
                    <a:pt x="1542" y="96"/>
                    <a:pt x="1542" y="96"/>
                    <a:pt x="1542" y="96"/>
                  </a:cubicBezTo>
                  <a:cubicBezTo>
                    <a:pt x="1504" y="96"/>
                    <a:pt x="1465" y="96"/>
                    <a:pt x="1427" y="96"/>
                  </a:cubicBezTo>
                  <a:cubicBezTo>
                    <a:pt x="1368" y="199"/>
                    <a:pt x="1368" y="199"/>
                    <a:pt x="1368" y="199"/>
                  </a:cubicBezTo>
                  <a:cubicBezTo>
                    <a:pt x="1367" y="201"/>
                    <a:pt x="1365" y="203"/>
                    <a:pt x="1362" y="203"/>
                  </a:cubicBezTo>
                  <a:cubicBezTo>
                    <a:pt x="1259" y="203"/>
                    <a:pt x="1156" y="203"/>
                    <a:pt x="1052" y="203"/>
                  </a:cubicBezTo>
                  <a:cubicBezTo>
                    <a:pt x="1050" y="203"/>
                    <a:pt x="1048" y="201"/>
                    <a:pt x="1047" y="199"/>
                  </a:cubicBezTo>
                  <a:cubicBezTo>
                    <a:pt x="987" y="96"/>
                    <a:pt x="987" y="96"/>
                    <a:pt x="987" y="96"/>
                  </a:cubicBezTo>
                  <a:cubicBezTo>
                    <a:pt x="949" y="96"/>
                    <a:pt x="911" y="96"/>
                    <a:pt x="872" y="96"/>
                  </a:cubicBezTo>
                  <a:cubicBezTo>
                    <a:pt x="813" y="199"/>
                    <a:pt x="813" y="199"/>
                    <a:pt x="813" y="199"/>
                  </a:cubicBezTo>
                  <a:cubicBezTo>
                    <a:pt x="812" y="201"/>
                    <a:pt x="810" y="203"/>
                    <a:pt x="807" y="203"/>
                  </a:cubicBezTo>
                  <a:cubicBezTo>
                    <a:pt x="703" y="203"/>
                    <a:pt x="599" y="203"/>
                    <a:pt x="495" y="203"/>
                  </a:cubicBezTo>
                  <a:cubicBezTo>
                    <a:pt x="492" y="203"/>
                    <a:pt x="490" y="201"/>
                    <a:pt x="490" y="199"/>
                  </a:cubicBezTo>
                  <a:cubicBezTo>
                    <a:pt x="430" y="96"/>
                    <a:pt x="430" y="96"/>
                    <a:pt x="430" y="96"/>
                  </a:cubicBezTo>
                  <a:cubicBezTo>
                    <a:pt x="392" y="96"/>
                    <a:pt x="353" y="96"/>
                    <a:pt x="315" y="96"/>
                  </a:cubicBezTo>
                  <a:cubicBezTo>
                    <a:pt x="256" y="199"/>
                    <a:pt x="256" y="199"/>
                    <a:pt x="256" y="199"/>
                  </a:cubicBezTo>
                  <a:close/>
                </a:path>
              </a:pathLst>
            </a:custGeom>
            <a:solidFill>
              <a:srgbClr val="CAC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1016422" y="4692370"/>
              <a:ext cx="416243" cy="361321"/>
            </a:xfrm>
            <a:custGeom>
              <a:avLst/>
              <a:gdLst>
                <a:gd name="T0" fmla="*/ 72 w 288"/>
                <a:gd name="T1" fmla="*/ 0 h 250"/>
                <a:gd name="T2" fmla="*/ 215 w 288"/>
                <a:gd name="T3" fmla="*/ 0 h 250"/>
                <a:gd name="T4" fmla="*/ 288 w 288"/>
                <a:gd name="T5" fmla="*/ 124 h 250"/>
                <a:gd name="T6" fmla="*/ 215 w 288"/>
                <a:gd name="T7" fmla="*/ 250 h 250"/>
                <a:gd name="T8" fmla="*/ 72 w 288"/>
                <a:gd name="T9" fmla="*/ 250 h 250"/>
                <a:gd name="T10" fmla="*/ 0 w 288"/>
                <a:gd name="T11" fmla="*/ 124 h 250"/>
                <a:gd name="T12" fmla="*/ 72 w 288"/>
                <a:gd name="T13" fmla="*/ 0 h 250"/>
                <a:gd name="T14" fmla="*/ 72 w 288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50">
                  <a:moveTo>
                    <a:pt x="72" y="0"/>
                  </a:moveTo>
                  <a:lnTo>
                    <a:pt x="215" y="0"/>
                  </a:lnTo>
                  <a:lnTo>
                    <a:pt x="288" y="124"/>
                  </a:lnTo>
                  <a:lnTo>
                    <a:pt x="215" y="250"/>
                  </a:lnTo>
                  <a:lnTo>
                    <a:pt x="72" y="250"/>
                  </a:lnTo>
                  <a:lnTo>
                    <a:pt x="0" y="12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6BAE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5" name="Freeform 117"/>
            <p:cNvSpPr>
              <a:spLocks/>
            </p:cNvSpPr>
            <p:nvPr/>
          </p:nvSpPr>
          <p:spPr bwMode="auto">
            <a:xfrm>
              <a:off x="2312844" y="4692370"/>
              <a:ext cx="414798" cy="361321"/>
            </a:xfrm>
            <a:custGeom>
              <a:avLst/>
              <a:gdLst>
                <a:gd name="T0" fmla="*/ 71 w 287"/>
                <a:gd name="T1" fmla="*/ 0 h 250"/>
                <a:gd name="T2" fmla="*/ 214 w 287"/>
                <a:gd name="T3" fmla="*/ 0 h 250"/>
                <a:gd name="T4" fmla="*/ 287 w 287"/>
                <a:gd name="T5" fmla="*/ 124 h 250"/>
                <a:gd name="T6" fmla="*/ 214 w 287"/>
                <a:gd name="T7" fmla="*/ 250 h 250"/>
                <a:gd name="T8" fmla="*/ 71 w 287"/>
                <a:gd name="T9" fmla="*/ 250 h 250"/>
                <a:gd name="T10" fmla="*/ 0 w 287"/>
                <a:gd name="T11" fmla="*/ 124 h 250"/>
                <a:gd name="T12" fmla="*/ 71 w 287"/>
                <a:gd name="T13" fmla="*/ 0 h 250"/>
                <a:gd name="T14" fmla="*/ 71 w 287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7" h="250">
                  <a:moveTo>
                    <a:pt x="71" y="0"/>
                  </a:moveTo>
                  <a:lnTo>
                    <a:pt x="214" y="0"/>
                  </a:lnTo>
                  <a:lnTo>
                    <a:pt x="287" y="124"/>
                  </a:lnTo>
                  <a:lnTo>
                    <a:pt x="214" y="250"/>
                  </a:lnTo>
                  <a:lnTo>
                    <a:pt x="71" y="250"/>
                  </a:lnTo>
                  <a:lnTo>
                    <a:pt x="0" y="12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1B80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48" name="Freeform 203"/>
            <p:cNvSpPr>
              <a:spLocks/>
            </p:cNvSpPr>
            <p:nvPr/>
          </p:nvSpPr>
          <p:spPr bwMode="auto">
            <a:xfrm>
              <a:off x="3600594" y="4692370"/>
              <a:ext cx="416243" cy="361321"/>
            </a:xfrm>
            <a:custGeom>
              <a:avLst/>
              <a:gdLst>
                <a:gd name="T0" fmla="*/ 73 w 288"/>
                <a:gd name="T1" fmla="*/ 0 h 250"/>
                <a:gd name="T2" fmla="*/ 216 w 288"/>
                <a:gd name="T3" fmla="*/ 0 h 250"/>
                <a:gd name="T4" fmla="*/ 288 w 288"/>
                <a:gd name="T5" fmla="*/ 124 h 250"/>
                <a:gd name="T6" fmla="*/ 216 w 288"/>
                <a:gd name="T7" fmla="*/ 250 h 250"/>
                <a:gd name="T8" fmla="*/ 73 w 288"/>
                <a:gd name="T9" fmla="*/ 250 h 250"/>
                <a:gd name="T10" fmla="*/ 0 w 288"/>
                <a:gd name="T11" fmla="*/ 124 h 250"/>
                <a:gd name="T12" fmla="*/ 73 w 288"/>
                <a:gd name="T13" fmla="*/ 0 h 250"/>
                <a:gd name="T14" fmla="*/ 73 w 288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" h="250">
                  <a:moveTo>
                    <a:pt x="73" y="0"/>
                  </a:moveTo>
                  <a:lnTo>
                    <a:pt x="216" y="0"/>
                  </a:lnTo>
                  <a:lnTo>
                    <a:pt x="288" y="124"/>
                  </a:lnTo>
                  <a:lnTo>
                    <a:pt x="216" y="250"/>
                  </a:lnTo>
                  <a:lnTo>
                    <a:pt x="73" y="250"/>
                  </a:lnTo>
                  <a:lnTo>
                    <a:pt x="0" y="124"/>
                  </a:lnTo>
                  <a:lnTo>
                    <a:pt x="7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443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1" name="Freeform 292"/>
            <p:cNvSpPr>
              <a:spLocks/>
            </p:cNvSpPr>
            <p:nvPr/>
          </p:nvSpPr>
          <p:spPr bwMode="auto">
            <a:xfrm>
              <a:off x="4898462" y="4692371"/>
              <a:ext cx="413352" cy="361321"/>
            </a:xfrm>
            <a:custGeom>
              <a:avLst/>
              <a:gdLst>
                <a:gd name="T0" fmla="*/ 71 w 286"/>
                <a:gd name="T1" fmla="*/ 0 h 250"/>
                <a:gd name="T2" fmla="*/ 214 w 286"/>
                <a:gd name="T3" fmla="*/ 0 h 250"/>
                <a:gd name="T4" fmla="*/ 286 w 286"/>
                <a:gd name="T5" fmla="*/ 124 h 250"/>
                <a:gd name="T6" fmla="*/ 214 w 286"/>
                <a:gd name="T7" fmla="*/ 250 h 250"/>
                <a:gd name="T8" fmla="*/ 71 w 286"/>
                <a:gd name="T9" fmla="*/ 250 h 250"/>
                <a:gd name="T10" fmla="*/ 0 w 286"/>
                <a:gd name="T11" fmla="*/ 124 h 250"/>
                <a:gd name="T12" fmla="*/ 71 w 286"/>
                <a:gd name="T13" fmla="*/ 0 h 250"/>
                <a:gd name="T14" fmla="*/ 71 w 286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50">
                  <a:moveTo>
                    <a:pt x="71" y="0"/>
                  </a:moveTo>
                  <a:lnTo>
                    <a:pt x="214" y="0"/>
                  </a:lnTo>
                  <a:lnTo>
                    <a:pt x="286" y="124"/>
                  </a:lnTo>
                  <a:lnTo>
                    <a:pt x="214" y="250"/>
                  </a:lnTo>
                  <a:lnTo>
                    <a:pt x="71" y="250"/>
                  </a:lnTo>
                  <a:lnTo>
                    <a:pt x="0" y="124"/>
                  </a:lnTo>
                  <a:lnTo>
                    <a:pt x="71" y="0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31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54" name="Freeform 379"/>
            <p:cNvSpPr>
              <a:spLocks/>
            </p:cNvSpPr>
            <p:nvPr/>
          </p:nvSpPr>
          <p:spPr bwMode="auto">
            <a:xfrm>
              <a:off x="6193438" y="4692371"/>
              <a:ext cx="413352" cy="361321"/>
            </a:xfrm>
            <a:custGeom>
              <a:avLst/>
              <a:gdLst>
                <a:gd name="T0" fmla="*/ 72 w 286"/>
                <a:gd name="T1" fmla="*/ 0 h 250"/>
                <a:gd name="T2" fmla="*/ 216 w 286"/>
                <a:gd name="T3" fmla="*/ 0 h 250"/>
                <a:gd name="T4" fmla="*/ 286 w 286"/>
                <a:gd name="T5" fmla="*/ 124 h 250"/>
                <a:gd name="T6" fmla="*/ 216 w 286"/>
                <a:gd name="T7" fmla="*/ 250 h 250"/>
                <a:gd name="T8" fmla="*/ 72 w 286"/>
                <a:gd name="T9" fmla="*/ 250 h 250"/>
                <a:gd name="T10" fmla="*/ 0 w 286"/>
                <a:gd name="T11" fmla="*/ 124 h 250"/>
                <a:gd name="T12" fmla="*/ 72 w 286"/>
                <a:gd name="T13" fmla="*/ 0 h 250"/>
                <a:gd name="T14" fmla="*/ 72 w 286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50">
                  <a:moveTo>
                    <a:pt x="72" y="0"/>
                  </a:moveTo>
                  <a:lnTo>
                    <a:pt x="216" y="0"/>
                  </a:lnTo>
                  <a:lnTo>
                    <a:pt x="286" y="124"/>
                  </a:lnTo>
                  <a:lnTo>
                    <a:pt x="216" y="250"/>
                  </a:lnTo>
                  <a:lnTo>
                    <a:pt x="72" y="250"/>
                  </a:lnTo>
                  <a:lnTo>
                    <a:pt x="0" y="12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24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26" name="Freeform 29"/>
            <p:cNvSpPr>
              <a:spLocks noEditPoints="1"/>
            </p:cNvSpPr>
            <p:nvPr/>
          </p:nvSpPr>
          <p:spPr bwMode="auto">
            <a:xfrm>
              <a:off x="432265" y="2973925"/>
              <a:ext cx="1545011" cy="1344116"/>
            </a:xfrm>
            <a:custGeom>
              <a:avLst/>
              <a:gdLst>
                <a:gd name="T0" fmla="*/ 490 w 665"/>
                <a:gd name="T1" fmla="*/ 0 h 578"/>
                <a:gd name="T2" fmla="*/ 505 w 665"/>
                <a:gd name="T3" fmla="*/ 9 h 578"/>
                <a:gd name="T4" fmla="*/ 662 w 665"/>
                <a:gd name="T5" fmla="*/ 280 h 578"/>
                <a:gd name="T6" fmla="*/ 661 w 665"/>
                <a:gd name="T7" fmla="*/ 298 h 578"/>
                <a:gd name="T8" fmla="*/ 504 w 665"/>
                <a:gd name="T9" fmla="*/ 570 h 578"/>
                <a:gd name="T10" fmla="*/ 490 w 665"/>
                <a:gd name="T11" fmla="*/ 578 h 578"/>
                <a:gd name="T12" fmla="*/ 175 w 665"/>
                <a:gd name="T13" fmla="*/ 578 h 578"/>
                <a:gd name="T14" fmla="*/ 160 w 665"/>
                <a:gd name="T15" fmla="*/ 569 h 578"/>
                <a:gd name="T16" fmla="*/ 3 w 665"/>
                <a:gd name="T17" fmla="*/ 298 h 578"/>
                <a:gd name="T18" fmla="*/ 4 w 665"/>
                <a:gd name="T19" fmla="*/ 280 h 578"/>
                <a:gd name="T20" fmla="*/ 161 w 665"/>
                <a:gd name="T21" fmla="*/ 8 h 578"/>
                <a:gd name="T22" fmla="*/ 175 w 665"/>
                <a:gd name="T23" fmla="*/ 0 h 578"/>
                <a:gd name="T24" fmla="*/ 490 w 665"/>
                <a:gd name="T25" fmla="*/ 0 h 578"/>
                <a:gd name="T26" fmla="*/ 480 w 665"/>
                <a:gd name="T27" fmla="*/ 34 h 578"/>
                <a:gd name="T28" fmla="*/ 185 w 665"/>
                <a:gd name="T29" fmla="*/ 34 h 578"/>
                <a:gd name="T30" fmla="*/ 38 w 665"/>
                <a:gd name="T31" fmla="*/ 289 h 578"/>
                <a:gd name="T32" fmla="*/ 185 w 665"/>
                <a:gd name="T33" fmla="*/ 544 h 578"/>
                <a:gd name="T34" fmla="*/ 480 w 665"/>
                <a:gd name="T35" fmla="*/ 544 h 578"/>
                <a:gd name="T36" fmla="*/ 627 w 665"/>
                <a:gd name="T37" fmla="*/ 289 h 578"/>
                <a:gd name="T38" fmla="*/ 480 w 665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5" h="578">
                  <a:moveTo>
                    <a:pt x="490" y="0"/>
                  </a:moveTo>
                  <a:cubicBezTo>
                    <a:pt x="496" y="0"/>
                    <a:pt x="502" y="4"/>
                    <a:pt x="505" y="9"/>
                  </a:cubicBezTo>
                  <a:cubicBezTo>
                    <a:pt x="662" y="280"/>
                    <a:pt x="662" y="280"/>
                    <a:pt x="662" y="280"/>
                  </a:cubicBezTo>
                  <a:cubicBezTo>
                    <a:pt x="665" y="286"/>
                    <a:pt x="664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6" y="578"/>
                    <a:pt x="490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9" y="578"/>
                    <a:pt x="163" y="574"/>
                    <a:pt x="160" y="56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0" y="292"/>
                    <a:pt x="1" y="285"/>
                    <a:pt x="4" y="280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4" y="3"/>
                    <a:pt x="170" y="0"/>
                    <a:pt x="175" y="0"/>
                  </a:cubicBezTo>
                  <a:cubicBezTo>
                    <a:pt x="490" y="0"/>
                    <a:pt x="490" y="0"/>
                    <a:pt x="490" y="0"/>
                  </a:cubicBezTo>
                  <a:close/>
                  <a:moveTo>
                    <a:pt x="480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80" y="544"/>
                    <a:pt x="480" y="544"/>
                    <a:pt x="480" y="544"/>
                  </a:cubicBezTo>
                  <a:cubicBezTo>
                    <a:pt x="627" y="289"/>
                    <a:pt x="627" y="289"/>
                    <a:pt x="627" y="289"/>
                  </a:cubicBezTo>
                  <a:cubicBezTo>
                    <a:pt x="480" y="34"/>
                    <a:pt x="480" y="34"/>
                    <a:pt x="480" y="34"/>
                  </a:cubicBezTo>
                  <a:close/>
                </a:path>
              </a:pathLst>
            </a:custGeom>
            <a:solidFill>
              <a:srgbClr val="6BAE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583342" y="3108960"/>
              <a:ext cx="1244302" cy="1072602"/>
            </a:xfrm>
            <a:custGeom>
              <a:avLst/>
              <a:gdLst>
                <a:gd name="T0" fmla="*/ 154 w 616"/>
                <a:gd name="T1" fmla="*/ 0 h 531"/>
                <a:gd name="T2" fmla="*/ 461 w 616"/>
                <a:gd name="T3" fmla="*/ 0 h 531"/>
                <a:gd name="T4" fmla="*/ 616 w 616"/>
                <a:gd name="T5" fmla="*/ 266 h 531"/>
                <a:gd name="T6" fmla="*/ 461 w 616"/>
                <a:gd name="T7" fmla="*/ 531 h 531"/>
                <a:gd name="T8" fmla="*/ 154 w 616"/>
                <a:gd name="T9" fmla="*/ 531 h 531"/>
                <a:gd name="T10" fmla="*/ 0 w 616"/>
                <a:gd name="T11" fmla="*/ 266 h 531"/>
                <a:gd name="T12" fmla="*/ 154 w 616"/>
                <a:gd name="T13" fmla="*/ 0 h 531"/>
                <a:gd name="T14" fmla="*/ 154 w 616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6" h="531">
                  <a:moveTo>
                    <a:pt x="154" y="0"/>
                  </a:moveTo>
                  <a:lnTo>
                    <a:pt x="461" y="0"/>
                  </a:lnTo>
                  <a:lnTo>
                    <a:pt x="616" y="266"/>
                  </a:lnTo>
                  <a:lnTo>
                    <a:pt x="461" y="531"/>
                  </a:lnTo>
                  <a:lnTo>
                    <a:pt x="154" y="531"/>
                  </a:lnTo>
                  <a:lnTo>
                    <a:pt x="0" y="26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6BAEE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82" name="Text Box 60"/>
            <p:cNvSpPr txBox="1">
              <a:spLocks noChangeArrowheads="1"/>
            </p:cNvSpPr>
            <p:nvPr/>
          </p:nvSpPr>
          <p:spPr bwMode="auto">
            <a:xfrm>
              <a:off x="660970" y="3420118"/>
              <a:ext cx="1068193" cy="4985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200" b="1" dirty="0"/>
                <a:t>전문대학</a:t>
              </a:r>
              <a:endParaRPr lang="en-US" altLang="ko-KR" sz="1200" b="1" dirty="0"/>
            </a:p>
            <a:p>
              <a:pPr lvl="0" algn="ctr" latinLnBrk="0">
                <a:lnSpc>
                  <a:spcPct val="110000"/>
                </a:lnSpc>
              </a:pPr>
              <a:r>
                <a:rPr lang="ko-KR" altLang="en-US" sz="1200" b="1" dirty="0"/>
                <a:t>교육 인식</a:t>
              </a:r>
            </a:p>
          </p:txBody>
        </p:sp>
        <p:sp>
          <p:nvSpPr>
            <p:cNvPr id="43" name="Freeform 115"/>
            <p:cNvSpPr>
              <a:spLocks noEditPoints="1"/>
            </p:cNvSpPr>
            <p:nvPr/>
          </p:nvSpPr>
          <p:spPr bwMode="auto">
            <a:xfrm>
              <a:off x="1729435" y="2973925"/>
              <a:ext cx="1543566" cy="1344116"/>
            </a:xfrm>
            <a:custGeom>
              <a:avLst/>
              <a:gdLst>
                <a:gd name="T0" fmla="*/ 489 w 664"/>
                <a:gd name="T1" fmla="*/ 0 h 578"/>
                <a:gd name="T2" fmla="*/ 504 w 664"/>
                <a:gd name="T3" fmla="*/ 9 h 578"/>
                <a:gd name="T4" fmla="*/ 661 w 664"/>
                <a:gd name="T5" fmla="*/ 280 h 578"/>
                <a:gd name="T6" fmla="*/ 661 w 664"/>
                <a:gd name="T7" fmla="*/ 298 h 578"/>
                <a:gd name="T8" fmla="*/ 504 w 664"/>
                <a:gd name="T9" fmla="*/ 570 h 578"/>
                <a:gd name="T10" fmla="*/ 489 w 664"/>
                <a:gd name="T11" fmla="*/ 578 h 578"/>
                <a:gd name="T12" fmla="*/ 175 w 664"/>
                <a:gd name="T13" fmla="*/ 578 h 578"/>
                <a:gd name="T14" fmla="*/ 159 w 664"/>
                <a:gd name="T15" fmla="*/ 569 h 578"/>
                <a:gd name="T16" fmla="*/ 3 w 664"/>
                <a:gd name="T17" fmla="*/ 298 h 578"/>
                <a:gd name="T18" fmla="*/ 3 w 664"/>
                <a:gd name="T19" fmla="*/ 280 h 578"/>
                <a:gd name="T20" fmla="*/ 160 w 664"/>
                <a:gd name="T21" fmla="*/ 8 h 578"/>
                <a:gd name="T22" fmla="*/ 175 w 664"/>
                <a:gd name="T23" fmla="*/ 0 h 578"/>
                <a:gd name="T24" fmla="*/ 489 w 664"/>
                <a:gd name="T25" fmla="*/ 0 h 578"/>
                <a:gd name="T26" fmla="*/ 479 w 664"/>
                <a:gd name="T27" fmla="*/ 34 h 578"/>
                <a:gd name="T28" fmla="*/ 185 w 664"/>
                <a:gd name="T29" fmla="*/ 34 h 578"/>
                <a:gd name="T30" fmla="*/ 37 w 664"/>
                <a:gd name="T31" fmla="*/ 289 h 578"/>
                <a:gd name="T32" fmla="*/ 185 w 664"/>
                <a:gd name="T33" fmla="*/ 544 h 578"/>
                <a:gd name="T34" fmla="*/ 479 w 664"/>
                <a:gd name="T35" fmla="*/ 544 h 578"/>
                <a:gd name="T36" fmla="*/ 626 w 664"/>
                <a:gd name="T37" fmla="*/ 289 h 578"/>
                <a:gd name="T38" fmla="*/ 479 w 664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4" h="578">
                  <a:moveTo>
                    <a:pt x="489" y="0"/>
                  </a:moveTo>
                  <a:cubicBezTo>
                    <a:pt x="496" y="0"/>
                    <a:pt x="502" y="4"/>
                    <a:pt x="504" y="9"/>
                  </a:cubicBezTo>
                  <a:cubicBezTo>
                    <a:pt x="661" y="280"/>
                    <a:pt x="661" y="280"/>
                    <a:pt x="661" y="280"/>
                  </a:cubicBezTo>
                  <a:cubicBezTo>
                    <a:pt x="664" y="286"/>
                    <a:pt x="664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5" y="578"/>
                    <a:pt x="489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8" y="578"/>
                    <a:pt x="162" y="574"/>
                    <a:pt x="159" y="56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0" y="292"/>
                    <a:pt x="0" y="285"/>
                    <a:pt x="3" y="280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3" y="3"/>
                    <a:pt x="169" y="0"/>
                    <a:pt x="175" y="0"/>
                  </a:cubicBezTo>
                  <a:cubicBezTo>
                    <a:pt x="489" y="0"/>
                    <a:pt x="489" y="0"/>
                    <a:pt x="489" y="0"/>
                  </a:cubicBezTo>
                  <a:close/>
                  <a:moveTo>
                    <a:pt x="479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7" y="289"/>
                    <a:pt x="37" y="289"/>
                    <a:pt x="37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79" y="544"/>
                    <a:pt x="479" y="544"/>
                    <a:pt x="479" y="544"/>
                  </a:cubicBezTo>
                  <a:cubicBezTo>
                    <a:pt x="626" y="289"/>
                    <a:pt x="626" y="289"/>
                    <a:pt x="626" y="289"/>
                  </a:cubicBezTo>
                  <a:cubicBezTo>
                    <a:pt x="479" y="34"/>
                    <a:pt x="479" y="34"/>
                    <a:pt x="479" y="34"/>
                  </a:cubicBezTo>
                  <a:close/>
                </a:path>
              </a:pathLst>
            </a:custGeom>
            <a:solidFill>
              <a:srgbClr val="1B80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44" name="Freeform 116"/>
            <p:cNvSpPr>
              <a:spLocks/>
            </p:cNvSpPr>
            <p:nvPr/>
          </p:nvSpPr>
          <p:spPr bwMode="auto">
            <a:xfrm>
              <a:off x="1880800" y="3108960"/>
              <a:ext cx="1242284" cy="1072604"/>
            </a:xfrm>
            <a:custGeom>
              <a:avLst/>
              <a:gdLst>
                <a:gd name="T0" fmla="*/ 153 w 615"/>
                <a:gd name="T1" fmla="*/ 0 h 531"/>
                <a:gd name="T2" fmla="*/ 460 w 615"/>
                <a:gd name="T3" fmla="*/ 0 h 531"/>
                <a:gd name="T4" fmla="*/ 615 w 615"/>
                <a:gd name="T5" fmla="*/ 266 h 531"/>
                <a:gd name="T6" fmla="*/ 460 w 615"/>
                <a:gd name="T7" fmla="*/ 531 h 531"/>
                <a:gd name="T8" fmla="*/ 153 w 615"/>
                <a:gd name="T9" fmla="*/ 531 h 531"/>
                <a:gd name="T10" fmla="*/ 0 w 615"/>
                <a:gd name="T11" fmla="*/ 266 h 531"/>
                <a:gd name="T12" fmla="*/ 153 w 615"/>
                <a:gd name="T13" fmla="*/ 0 h 531"/>
                <a:gd name="T14" fmla="*/ 153 w 615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5" h="531">
                  <a:moveTo>
                    <a:pt x="153" y="0"/>
                  </a:moveTo>
                  <a:lnTo>
                    <a:pt x="460" y="0"/>
                  </a:lnTo>
                  <a:lnTo>
                    <a:pt x="615" y="266"/>
                  </a:lnTo>
                  <a:lnTo>
                    <a:pt x="460" y="531"/>
                  </a:lnTo>
                  <a:lnTo>
                    <a:pt x="153" y="531"/>
                  </a:lnTo>
                  <a:lnTo>
                    <a:pt x="0" y="266"/>
                  </a:lnTo>
                  <a:lnTo>
                    <a:pt x="153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1B80D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83" name="Text Box 60"/>
            <p:cNvSpPr txBox="1">
              <a:spLocks noChangeArrowheads="1"/>
            </p:cNvSpPr>
            <p:nvPr/>
          </p:nvSpPr>
          <p:spPr bwMode="auto">
            <a:xfrm>
              <a:off x="1948626" y="3420119"/>
              <a:ext cx="1068193" cy="4985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200" b="1" dirty="0"/>
                <a:t>국제대학교 인지도</a:t>
              </a:r>
            </a:p>
          </p:txBody>
        </p:sp>
        <p:sp>
          <p:nvSpPr>
            <p:cNvPr id="46" name="Freeform 201"/>
            <p:cNvSpPr>
              <a:spLocks noEditPoints="1"/>
            </p:cNvSpPr>
            <p:nvPr/>
          </p:nvSpPr>
          <p:spPr bwMode="auto">
            <a:xfrm>
              <a:off x="3025160" y="2973925"/>
              <a:ext cx="1545011" cy="1344116"/>
            </a:xfrm>
            <a:custGeom>
              <a:avLst/>
              <a:gdLst>
                <a:gd name="T0" fmla="*/ 490 w 665"/>
                <a:gd name="T1" fmla="*/ 0 h 578"/>
                <a:gd name="T2" fmla="*/ 505 w 665"/>
                <a:gd name="T3" fmla="*/ 9 h 578"/>
                <a:gd name="T4" fmla="*/ 662 w 665"/>
                <a:gd name="T5" fmla="*/ 280 h 578"/>
                <a:gd name="T6" fmla="*/ 661 w 665"/>
                <a:gd name="T7" fmla="*/ 298 h 578"/>
                <a:gd name="T8" fmla="*/ 504 w 665"/>
                <a:gd name="T9" fmla="*/ 570 h 578"/>
                <a:gd name="T10" fmla="*/ 490 w 665"/>
                <a:gd name="T11" fmla="*/ 578 h 578"/>
                <a:gd name="T12" fmla="*/ 175 w 665"/>
                <a:gd name="T13" fmla="*/ 578 h 578"/>
                <a:gd name="T14" fmla="*/ 160 w 665"/>
                <a:gd name="T15" fmla="*/ 569 h 578"/>
                <a:gd name="T16" fmla="*/ 4 w 665"/>
                <a:gd name="T17" fmla="*/ 298 h 578"/>
                <a:gd name="T18" fmla="*/ 4 w 665"/>
                <a:gd name="T19" fmla="*/ 280 h 578"/>
                <a:gd name="T20" fmla="*/ 161 w 665"/>
                <a:gd name="T21" fmla="*/ 8 h 578"/>
                <a:gd name="T22" fmla="*/ 175 w 665"/>
                <a:gd name="T23" fmla="*/ 0 h 578"/>
                <a:gd name="T24" fmla="*/ 490 w 665"/>
                <a:gd name="T25" fmla="*/ 0 h 578"/>
                <a:gd name="T26" fmla="*/ 480 w 665"/>
                <a:gd name="T27" fmla="*/ 34 h 578"/>
                <a:gd name="T28" fmla="*/ 185 w 665"/>
                <a:gd name="T29" fmla="*/ 34 h 578"/>
                <a:gd name="T30" fmla="*/ 38 w 665"/>
                <a:gd name="T31" fmla="*/ 289 h 578"/>
                <a:gd name="T32" fmla="*/ 185 w 665"/>
                <a:gd name="T33" fmla="*/ 544 h 578"/>
                <a:gd name="T34" fmla="*/ 480 w 665"/>
                <a:gd name="T35" fmla="*/ 544 h 578"/>
                <a:gd name="T36" fmla="*/ 627 w 665"/>
                <a:gd name="T37" fmla="*/ 289 h 578"/>
                <a:gd name="T38" fmla="*/ 480 w 665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5" h="578">
                  <a:moveTo>
                    <a:pt x="490" y="0"/>
                  </a:moveTo>
                  <a:cubicBezTo>
                    <a:pt x="496" y="0"/>
                    <a:pt x="502" y="4"/>
                    <a:pt x="505" y="9"/>
                  </a:cubicBezTo>
                  <a:cubicBezTo>
                    <a:pt x="662" y="280"/>
                    <a:pt x="662" y="280"/>
                    <a:pt x="662" y="280"/>
                  </a:cubicBezTo>
                  <a:cubicBezTo>
                    <a:pt x="665" y="286"/>
                    <a:pt x="665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6" y="578"/>
                    <a:pt x="490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9" y="578"/>
                    <a:pt x="163" y="574"/>
                    <a:pt x="160" y="569"/>
                  </a:cubicBezTo>
                  <a:cubicBezTo>
                    <a:pt x="4" y="298"/>
                    <a:pt x="4" y="298"/>
                    <a:pt x="4" y="298"/>
                  </a:cubicBezTo>
                  <a:cubicBezTo>
                    <a:pt x="0" y="292"/>
                    <a:pt x="1" y="285"/>
                    <a:pt x="4" y="280"/>
                  </a:cubicBezTo>
                  <a:cubicBezTo>
                    <a:pt x="161" y="8"/>
                    <a:pt x="161" y="8"/>
                    <a:pt x="161" y="8"/>
                  </a:cubicBezTo>
                  <a:cubicBezTo>
                    <a:pt x="164" y="3"/>
                    <a:pt x="170" y="0"/>
                    <a:pt x="175" y="0"/>
                  </a:cubicBezTo>
                  <a:cubicBezTo>
                    <a:pt x="490" y="0"/>
                    <a:pt x="490" y="0"/>
                    <a:pt x="490" y="0"/>
                  </a:cubicBezTo>
                  <a:close/>
                  <a:moveTo>
                    <a:pt x="480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80" y="544"/>
                    <a:pt x="480" y="544"/>
                    <a:pt x="480" y="544"/>
                  </a:cubicBezTo>
                  <a:cubicBezTo>
                    <a:pt x="627" y="289"/>
                    <a:pt x="627" y="289"/>
                    <a:pt x="627" y="289"/>
                  </a:cubicBezTo>
                  <a:cubicBezTo>
                    <a:pt x="480" y="34"/>
                    <a:pt x="480" y="34"/>
                    <a:pt x="480" y="34"/>
                  </a:cubicBezTo>
                  <a:close/>
                </a:path>
              </a:pathLst>
            </a:custGeom>
            <a:solidFill>
              <a:srgbClr val="0443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47" name="Freeform 202"/>
            <p:cNvSpPr>
              <a:spLocks/>
            </p:cNvSpPr>
            <p:nvPr/>
          </p:nvSpPr>
          <p:spPr bwMode="auto">
            <a:xfrm>
              <a:off x="3174792" y="3108960"/>
              <a:ext cx="1244302" cy="1072602"/>
            </a:xfrm>
            <a:custGeom>
              <a:avLst/>
              <a:gdLst>
                <a:gd name="T0" fmla="*/ 155 w 616"/>
                <a:gd name="T1" fmla="*/ 0 h 531"/>
                <a:gd name="T2" fmla="*/ 462 w 616"/>
                <a:gd name="T3" fmla="*/ 0 h 531"/>
                <a:gd name="T4" fmla="*/ 616 w 616"/>
                <a:gd name="T5" fmla="*/ 266 h 531"/>
                <a:gd name="T6" fmla="*/ 462 w 616"/>
                <a:gd name="T7" fmla="*/ 531 h 531"/>
                <a:gd name="T8" fmla="*/ 155 w 616"/>
                <a:gd name="T9" fmla="*/ 531 h 531"/>
                <a:gd name="T10" fmla="*/ 0 w 616"/>
                <a:gd name="T11" fmla="*/ 266 h 531"/>
                <a:gd name="T12" fmla="*/ 155 w 616"/>
                <a:gd name="T13" fmla="*/ 0 h 531"/>
                <a:gd name="T14" fmla="*/ 155 w 616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6" h="531">
                  <a:moveTo>
                    <a:pt x="155" y="0"/>
                  </a:moveTo>
                  <a:lnTo>
                    <a:pt x="462" y="0"/>
                  </a:lnTo>
                  <a:lnTo>
                    <a:pt x="616" y="266"/>
                  </a:lnTo>
                  <a:lnTo>
                    <a:pt x="462" y="531"/>
                  </a:lnTo>
                  <a:lnTo>
                    <a:pt x="155" y="531"/>
                  </a:lnTo>
                  <a:lnTo>
                    <a:pt x="0" y="266"/>
                  </a:lnTo>
                  <a:lnTo>
                    <a:pt x="155" y="0"/>
                  </a:lnTo>
                  <a:lnTo>
                    <a:pt x="155" y="0"/>
                  </a:lnTo>
                  <a:close/>
                </a:path>
              </a:pathLst>
            </a:custGeom>
            <a:solidFill>
              <a:srgbClr val="04438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84" name="Text Box 60"/>
            <p:cNvSpPr txBox="1">
              <a:spLocks noChangeArrowheads="1"/>
            </p:cNvSpPr>
            <p:nvPr/>
          </p:nvSpPr>
          <p:spPr bwMode="auto">
            <a:xfrm>
              <a:off x="3266345" y="3428743"/>
              <a:ext cx="1068193" cy="48135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200" b="1" dirty="0"/>
                <a:t>직원의 자질 및 인성</a:t>
              </a:r>
            </a:p>
          </p:txBody>
        </p:sp>
        <p:sp>
          <p:nvSpPr>
            <p:cNvPr id="49" name="Freeform 290"/>
            <p:cNvSpPr>
              <a:spLocks noEditPoints="1"/>
            </p:cNvSpPr>
            <p:nvPr/>
          </p:nvSpPr>
          <p:spPr bwMode="auto">
            <a:xfrm>
              <a:off x="4322330" y="2973925"/>
              <a:ext cx="1543566" cy="1344116"/>
            </a:xfrm>
            <a:custGeom>
              <a:avLst/>
              <a:gdLst>
                <a:gd name="T0" fmla="*/ 489 w 664"/>
                <a:gd name="T1" fmla="*/ 0 h 578"/>
                <a:gd name="T2" fmla="*/ 504 w 664"/>
                <a:gd name="T3" fmla="*/ 9 h 578"/>
                <a:gd name="T4" fmla="*/ 661 w 664"/>
                <a:gd name="T5" fmla="*/ 280 h 578"/>
                <a:gd name="T6" fmla="*/ 661 w 664"/>
                <a:gd name="T7" fmla="*/ 298 h 578"/>
                <a:gd name="T8" fmla="*/ 504 w 664"/>
                <a:gd name="T9" fmla="*/ 570 h 578"/>
                <a:gd name="T10" fmla="*/ 489 w 664"/>
                <a:gd name="T11" fmla="*/ 578 h 578"/>
                <a:gd name="T12" fmla="*/ 175 w 664"/>
                <a:gd name="T13" fmla="*/ 578 h 578"/>
                <a:gd name="T14" fmla="*/ 159 w 664"/>
                <a:gd name="T15" fmla="*/ 569 h 578"/>
                <a:gd name="T16" fmla="*/ 3 w 664"/>
                <a:gd name="T17" fmla="*/ 298 h 578"/>
                <a:gd name="T18" fmla="*/ 3 w 664"/>
                <a:gd name="T19" fmla="*/ 280 h 578"/>
                <a:gd name="T20" fmla="*/ 160 w 664"/>
                <a:gd name="T21" fmla="*/ 8 h 578"/>
                <a:gd name="T22" fmla="*/ 175 w 664"/>
                <a:gd name="T23" fmla="*/ 0 h 578"/>
                <a:gd name="T24" fmla="*/ 489 w 664"/>
                <a:gd name="T25" fmla="*/ 0 h 578"/>
                <a:gd name="T26" fmla="*/ 479 w 664"/>
                <a:gd name="T27" fmla="*/ 34 h 578"/>
                <a:gd name="T28" fmla="*/ 185 w 664"/>
                <a:gd name="T29" fmla="*/ 34 h 578"/>
                <a:gd name="T30" fmla="*/ 37 w 664"/>
                <a:gd name="T31" fmla="*/ 289 h 578"/>
                <a:gd name="T32" fmla="*/ 185 w 664"/>
                <a:gd name="T33" fmla="*/ 544 h 578"/>
                <a:gd name="T34" fmla="*/ 479 w 664"/>
                <a:gd name="T35" fmla="*/ 544 h 578"/>
                <a:gd name="T36" fmla="*/ 626 w 664"/>
                <a:gd name="T37" fmla="*/ 289 h 578"/>
                <a:gd name="T38" fmla="*/ 479 w 664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4" h="578">
                  <a:moveTo>
                    <a:pt x="489" y="0"/>
                  </a:moveTo>
                  <a:cubicBezTo>
                    <a:pt x="496" y="0"/>
                    <a:pt x="502" y="4"/>
                    <a:pt x="504" y="9"/>
                  </a:cubicBezTo>
                  <a:cubicBezTo>
                    <a:pt x="661" y="280"/>
                    <a:pt x="661" y="280"/>
                    <a:pt x="661" y="280"/>
                  </a:cubicBezTo>
                  <a:cubicBezTo>
                    <a:pt x="664" y="286"/>
                    <a:pt x="664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5" y="578"/>
                    <a:pt x="489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8" y="578"/>
                    <a:pt x="162" y="574"/>
                    <a:pt x="159" y="56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0" y="292"/>
                    <a:pt x="0" y="285"/>
                    <a:pt x="3" y="280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3" y="3"/>
                    <a:pt x="169" y="0"/>
                    <a:pt x="175" y="0"/>
                  </a:cubicBezTo>
                  <a:cubicBezTo>
                    <a:pt x="489" y="0"/>
                    <a:pt x="489" y="0"/>
                    <a:pt x="489" y="0"/>
                  </a:cubicBezTo>
                  <a:close/>
                  <a:moveTo>
                    <a:pt x="479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7" y="289"/>
                    <a:pt x="37" y="289"/>
                    <a:pt x="37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79" y="544"/>
                    <a:pt x="479" y="544"/>
                    <a:pt x="479" y="544"/>
                  </a:cubicBezTo>
                  <a:cubicBezTo>
                    <a:pt x="626" y="289"/>
                    <a:pt x="626" y="289"/>
                    <a:pt x="626" y="289"/>
                  </a:cubicBezTo>
                  <a:cubicBezTo>
                    <a:pt x="479" y="34"/>
                    <a:pt x="479" y="34"/>
                    <a:pt x="479" y="34"/>
                  </a:cubicBezTo>
                  <a:close/>
                </a:path>
              </a:pathLst>
            </a:custGeom>
            <a:solidFill>
              <a:srgbClr val="0031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50" name="Freeform 291"/>
            <p:cNvSpPr>
              <a:spLocks/>
            </p:cNvSpPr>
            <p:nvPr/>
          </p:nvSpPr>
          <p:spPr bwMode="auto">
            <a:xfrm>
              <a:off x="4473982" y="3108961"/>
              <a:ext cx="1240262" cy="1072602"/>
            </a:xfrm>
            <a:custGeom>
              <a:avLst/>
              <a:gdLst>
                <a:gd name="T0" fmla="*/ 153 w 614"/>
                <a:gd name="T1" fmla="*/ 0 h 531"/>
                <a:gd name="T2" fmla="*/ 460 w 614"/>
                <a:gd name="T3" fmla="*/ 0 h 531"/>
                <a:gd name="T4" fmla="*/ 614 w 614"/>
                <a:gd name="T5" fmla="*/ 266 h 531"/>
                <a:gd name="T6" fmla="*/ 460 w 614"/>
                <a:gd name="T7" fmla="*/ 531 h 531"/>
                <a:gd name="T8" fmla="*/ 153 w 614"/>
                <a:gd name="T9" fmla="*/ 531 h 531"/>
                <a:gd name="T10" fmla="*/ 0 w 614"/>
                <a:gd name="T11" fmla="*/ 266 h 531"/>
                <a:gd name="T12" fmla="*/ 153 w 614"/>
                <a:gd name="T13" fmla="*/ 0 h 531"/>
                <a:gd name="T14" fmla="*/ 153 w 614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531">
                  <a:moveTo>
                    <a:pt x="153" y="0"/>
                  </a:moveTo>
                  <a:lnTo>
                    <a:pt x="460" y="0"/>
                  </a:lnTo>
                  <a:lnTo>
                    <a:pt x="614" y="266"/>
                  </a:lnTo>
                  <a:lnTo>
                    <a:pt x="460" y="531"/>
                  </a:lnTo>
                  <a:lnTo>
                    <a:pt x="153" y="531"/>
                  </a:lnTo>
                  <a:lnTo>
                    <a:pt x="0" y="266"/>
                  </a:lnTo>
                  <a:lnTo>
                    <a:pt x="153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00316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85" name="Text Box 60"/>
            <p:cNvSpPr txBox="1">
              <a:spLocks noChangeArrowheads="1"/>
            </p:cNvSpPr>
            <p:nvPr/>
          </p:nvSpPr>
          <p:spPr bwMode="auto">
            <a:xfrm>
              <a:off x="4563670" y="3216987"/>
              <a:ext cx="1068193" cy="90486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200" b="1" dirty="0" err="1"/>
                <a:t>국제대</a:t>
              </a:r>
              <a:endParaRPr lang="en-US" altLang="ko-KR" sz="1200" b="1" dirty="0"/>
            </a:p>
            <a:p>
              <a:pPr lvl="0" algn="ctr" latinLnBrk="0">
                <a:lnSpc>
                  <a:spcPct val="110000"/>
                </a:lnSpc>
              </a:pPr>
              <a:r>
                <a:rPr lang="ko-KR" altLang="en-US" sz="1200" b="1" dirty="0"/>
                <a:t>출신 직원 및 현장실습생 자질 및 인성</a:t>
              </a:r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1393" y="4744825"/>
              <a:ext cx="243799" cy="243801"/>
            </a:xfrm>
            <a:prstGeom prst="rect">
              <a:avLst/>
            </a:prstGeom>
          </p:spPr>
        </p:pic>
        <p:pic>
          <p:nvPicPr>
            <p:cNvPr id="11" name="그림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4806" y="4755382"/>
              <a:ext cx="240841" cy="240841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5"/>
            <a:srcRect r="11734"/>
            <a:stretch/>
          </p:blipFill>
          <p:spPr>
            <a:xfrm>
              <a:off x="6682599" y="4410435"/>
              <a:ext cx="2878914" cy="475529"/>
            </a:xfrm>
            <a:prstGeom prst="rect">
              <a:avLst/>
            </a:prstGeom>
          </p:spPr>
        </p:pic>
        <p:sp>
          <p:nvSpPr>
            <p:cNvPr id="52" name="Freeform 377"/>
            <p:cNvSpPr>
              <a:spLocks noEditPoints="1"/>
            </p:cNvSpPr>
            <p:nvPr/>
          </p:nvSpPr>
          <p:spPr bwMode="auto">
            <a:xfrm>
              <a:off x="5618055" y="2973925"/>
              <a:ext cx="1546456" cy="1344116"/>
            </a:xfrm>
            <a:custGeom>
              <a:avLst/>
              <a:gdLst>
                <a:gd name="T0" fmla="*/ 489 w 665"/>
                <a:gd name="T1" fmla="*/ 0 h 578"/>
                <a:gd name="T2" fmla="*/ 505 w 665"/>
                <a:gd name="T3" fmla="*/ 9 h 578"/>
                <a:gd name="T4" fmla="*/ 661 w 665"/>
                <a:gd name="T5" fmla="*/ 280 h 578"/>
                <a:gd name="T6" fmla="*/ 661 w 665"/>
                <a:gd name="T7" fmla="*/ 298 h 578"/>
                <a:gd name="T8" fmla="*/ 504 w 665"/>
                <a:gd name="T9" fmla="*/ 570 h 578"/>
                <a:gd name="T10" fmla="*/ 489 w 665"/>
                <a:gd name="T11" fmla="*/ 578 h 578"/>
                <a:gd name="T12" fmla="*/ 175 w 665"/>
                <a:gd name="T13" fmla="*/ 578 h 578"/>
                <a:gd name="T14" fmla="*/ 160 w 665"/>
                <a:gd name="T15" fmla="*/ 569 h 578"/>
                <a:gd name="T16" fmla="*/ 3 w 665"/>
                <a:gd name="T17" fmla="*/ 298 h 578"/>
                <a:gd name="T18" fmla="*/ 3 w 665"/>
                <a:gd name="T19" fmla="*/ 280 h 578"/>
                <a:gd name="T20" fmla="*/ 160 w 665"/>
                <a:gd name="T21" fmla="*/ 8 h 578"/>
                <a:gd name="T22" fmla="*/ 175 w 665"/>
                <a:gd name="T23" fmla="*/ 0 h 578"/>
                <a:gd name="T24" fmla="*/ 489 w 665"/>
                <a:gd name="T25" fmla="*/ 0 h 578"/>
                <a:gd name="T26" fmla="*/ 479 w 665"/>
                <a:gd name="T27" fmla="*/ 34 h 578"/>
                <a:gd name="T28" fmla="*/ 185 w 665"/>
                <a:gd name="T29" fmla="*/ 34 h 578"/>
                <a:gd name="T30" fmla="*/ 38 w 665"/>
                <a:gd name="T31" fmla="*/ 289 h 578"/>
                <a:gd name="T32" fmla="*/ 185 w 665"/>
                <a:gd name="T33" fmla="*/ 544 h 578"/>
                <a:gd name="T34" fmla="*/ 479 w 665"/>
                <a:gd name="T35" fmla="*/ 544 h 578"/>
                <a:gd name="T36" fmla="*/ 627 w 665"/>
                <a:gd name="T37" fmla="*/ 289 h 578"/>
                <a:gd name="T38" fmla="*/ 479 w 665"/>
                <a:gd name="T39" fmla="*/ 34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5" h="578">
                  <a:moveTo>
                    <a:pt x="489" y="0"/>
                  </a:moveTo>
                  <a:cubicBezTo>
                    <a:pt x="496" y="0"/>
                    <a:pt x="502" y="4"/>
                    <a:pt x="505" y="9"/>
                  </a:cubicBezTo>
                  <a:cubicBezTo>
                    <a:pt x="661" y="280"/>
                    <a:pt x="661" y="280"/>
                    <a:pt x="661" y="280"/>
                  </a:cubicBezTo>
                  <a:cubicBezTo>
                    <a:pt x="665" y="286"/>
                    <a:pt x="664" y="293"/>
                    <a:pt x="661" y="298"/>
                  </a:cubicBezTo>
                  <a:cubicBezTo>
                    <a:pt x="504" y="570"/>
                    <a:pt x="504" y="570"/>
                    <a:pt x="504" y="570"/>
                  </a:cubicBezTo>
                  <a:cubicBezTo>
                    <a:pt x="501" y="575"/>
                    <a:pt x="495" y="578"/>
                    <a:pt x="489" y="578"/>
                  </a:cubicBezTo>
                  <a:cubicBezTo>
                    <a:pt x="175" y="578"/>
                    <a:pt x="175" y="578"/>
                    <a:pt x="175" y="578"/>
                  </a:cubicBezTo>
                  <a:cubicBezTo>
                    <a:pt x="168" y="578"/>
                    <a:pt x="162" y="574"/>
                    <a:pt x="160" y="569"/>
                  </a:cubicBezTo>
                  <a:cubicBezTo>
                    <a:pt x="3" y="298"/>
                    <a:pt x="3" y="298"/>
                    <a:pt x="3" y="298"/>
                  </a:cubicBezTo>
                  <a:cubicBezTo>
                    <a:pt x="0" y="292"/>
                    <a:pt x="0" y="285"/>
                    <a:pt x="3" y="280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64" y="3"/>
                    <a:pt x="169" y="0"/>
                    <a:pt x="175" y="0"/>
                  </a:cubicBezTo>
                  <a:cubicBezTo>
                    <a:pt x="489" y="0"/>
                    <a:pt x="489" y="0"/>
                    <a:pt x="489" y="0"/>
                  </a:cubicBezTo>
                  <a:close/>
                  <a:moveTo>
                    <a:pt x="479" y="34"/>
                  </a:moveTo>
                  <a:cubicBezTo>
                    <a:pt x="185" y="34"/>
                    <a:pt x="185" y="34"/>
                    <a:pt x="185" y="34"/>
                  </a:cubicBezTo>
                  <a:cubicBezTo>
                    <a:pt x="38" y="289"/>
                    <a:pt x="38" y="289"/>
                    <a:pt x="38" y="289"/>
                  </a:cubicBezTo>
                  <a:cubicBezTo>
                    <a:pt x="185" y="544"/>
                    <a:pt x="185" y="544"/>
                    <a:pt x="185" y="544"/>
                  </a:cubicBezTo>
                  <a:cubicBezTo>
                    <a:pt x="479" y="544"/>
                    <a:pt x="479" y="544"/>
                    <a:pt x="479" y="544"/>
                  </a:cubicBezTo>
                  <a:cubicBezTo>
                    <a:pt x="627" y="289"/>
                    <a:pt x="627" y="289"/>
                    <a:pt x="627" y="289"/>
                  </a:cubicBezTo>
                  <a:cubicBezTo>
                    <a:pt x="479" y="34"/>
                    <a:pt x="479" y="34"/>
                    <a:pt x="479" y="34"/>
                  </a:cubicBezTo>
                  <a:close/>
                </a:path>
              </a:pathLst>
            </a:custGeom>
            <a:solidFill>
              <a:srgbClr val="0024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53" name="Freeform 378"/>
            <p:cNvSpPr>
              <a:spLocks/>
            </p:cNvSpPr>
            <p:nvPr/>
          </p:nvSpPr>
          <p:spPr bwMode="auto">
            <a:xfrm>
              <a:off x="5769707" y="3108961"/>
              <a:ext cx="1240262" cy="1072602"/>
            </a:xfrm>
            <a:custGeom>
              <a:avLst/>
              <a:gdLst>
                <a:gd name="T0" fmla="*/ 154 w 614"/>
                <a:gd name="T1" fmla="*/ 0 h 531"/>
                <a:gd name="T2" fmla="*/ 462 w 614"/>
                <a:gd name="T3" fmla="*/ 0 h 531"/>
                <a:gd name="T4" fmla="*/ 614 w 614"/>
                <a:gd name="T5" fmla="*/ 266 h 531"/>
                <a:gd name="T6" fmla="*/ 462 w 614"/>
                <a:gd name="T7" fmla="*/ 531 h 531"/>
                <a:gd name="T8" fmla="*/ 154 w 614"/>
                <a:gd name="T9" fmla="*/ 531 h 531"/>
                <a:gd name="T10" fmla="*/ 0 w 614"/>
                <a:gd name="T11" fmla="*/ 266 h 531"/>
                <a:gd name="T12" fmla="*/ 154 w 614"/>
                <a:gd name="T13" fmla="*/ 0 h 531"/>
                <a:gd name="T14" fmla="*/ 154 w 614"/>
                <a:gd name="T1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531">
                  <a:moveTo>
                    <a:pt x="154" y="0"/>
                  </a:moveTo>
                  <a:lnTo>
                    <a:pt x="462" y="0"/>
                  </a:lnTo>
                  <a:lnTo>
                    <a:pt x="614" y="266"/>
                  </a:lnTo>
                  <a:lnTo>
                    <a:pt x="462" y="531"/>
                  </a:lnTo>
                  <a:lnTo>
                    <a:pt x="154" y="531"/>
                  </a:lnTo>
                  <a:lnTo>
                    <a:pt x="0" y="266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244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600" dirty="0"/>
            </a:p>
          </p:txBody>
        </p:sp>
        <p:sp>
          <p:nvSpPr>
            <p:cNvPr id="86" name="Text Box 60"/>
            <p:cNvSpPr txBox="1">
              <a:spLocks noChangeArrowheads="1"/>
            </p:cNvSpPr>
            <p:nvPr/>
          </p:nvSpPr>
          <p:spPr bwMode="auto">
            <a:xfrm>
              <a:off x="5865941" y="3318553"/>
              <a:ext cx="1068193" cy="7017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  <a:defRPr kumimoji="0" sz="1600" kern="600" spc="-100">
                  <a:gradFill>
                    <a:gsLst>
                      <a:gs pos="100000">
                        <a:prstClr val="white"/>
                      </a:gs>
                      <a:gs pos="100000">
                        <a:srgbClr val="4F81BD">
                          <a:tint val="23500"/>
                          <a:satMod val="160000"/>
                        </a:srgbClr>
                      </a:gs>
                    </a:gsLst>
                    <a:lin ang="54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dobe 명조 Std M"/>
                </a:defRPr>
              </a:lvl1pPr>
            </a:lstStyle>
            <a:p>
              <a:pPr lvl="0" algn="ctr" latinLnBrk="0">
                <a:lnSpc>
                  <a:spcPct val="110000"/>
                </a:lnSpc>
              </a:pPr>
              <a:r>
                <a:rPr lang="ko-KR" altLang="en-US" sz="1200" b="1" dirty="0"/>
                <a:t>국제대학교와 산학협력 만족도</a:t>
              </a:r>
            </a:p>
          </p:txBody>
        </p:sp>
        <p:sp>
          <p:nvSpPr>
            <p:cNvPr id="66" name="Freeform 379"/>
            <p:cNvSpPr>
              <a:spLocks/>
            </p:cNvSpPr>
            <p:nvPr/>
          </p:nvSpPr>
          <p:spPr bwMode="auto">
            <a:xfrm>
              <a:off x="7344058" y="4692371"/>
              <a:ext cx="413352" cy="361321"/>
            </a:xfrm>
            <a:custGeom>
              <a:avLst/>
              <a:gdLst>
                <a:gd name="T0" fmla="*/ 72 w 286"/>
                <a:gd name="T1" fmla="*/ 0 h 250"/>
                <a:gd name="T2" fmla="*/ 216 w 286"/>
                <a:gd name="T3" fmla="*/ 0 h 250"/>
                <a:gd name="T4" fmla="*/ 286 w 286"/>
                <a:gd name="T5" fmla="*/ 124 h 250"/>
                <a:gd name="T6" fmla="*/ 216 w 286"/>
                <a:gd name="T7" fmla="*/ 250 h 250"/>
                <a:gd name="T8" fmla="*/ 72 w 286"/>
                <a:gd name="T9" fmla="*/ 250 h 250"/>
                <a:gd name="T10" fmla="*/ 0 w 286"/>
                <a:gd name="T11" fmla="*/ 124 h 250"/>
                <a:gd name="T12" fmla="*/ 72 w 286"/>
                <a:gd name="T13" fmla="*/ 0 h 250"/>
                <a:gd name="T14" fmla="*/ 72 w 286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50">
                  <a:moveTo>
                    <a:pt x="72" y="0"/>
                  </a:moveTo>
                  <a:lnTo>
                    <a:pt x="216" y="0"/>
                  </a:lnTo>
                  <a:lnTo>
                    <a:pt x="286" y="124"/>
                  </a:lnTo>
                  <a:lnTo>
                    <a:pt x="216" y="250"/>
                  </a:lnTo>
                  <a:lnTo>
                    <a:pt x="72" y="250"/>
                  </a:lnTo>
                  <a:lnTo>
                    <a:pt x="0" y="12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68" name="Freeform 379"/>
            <p:cNvSpPr>
              <a:spLocks/>
            </p:cNvSpPr>
            <p:nvPr/>
          </p:nvSpPr>
          <p:spPr bwMode="auto">
            <a:xfrm>
              <a:off x="8639458" y="4692371"/>
              <a:ext cx="413352" cy="361321"/>
            </a:xfrm>
            <a:custGeom>
              <a:avLst/>
              <a:gdLst>
                <a:gd name="T0" fmla="*/ 72 w 286"/>
                <a:gd name="T1" fmla="*/ 0 h 250"/>
                <a:gd name="T2" fmla="*/ 216 w 286"/>
                <a:gd name="T3" fmla="*/ 0 h 250"/>
                <a:gd name="T4" fmla="*/ 286 w 286"/>
                <a:gd name="T5" fmla="*/ 124 h 250"/>
                <a:gd name="T6" fmla="*/ 216 w 286"/>
                <a:gd name="T7" fmla="*/ 250 h 250"/>
                <a:gd name="T8" fmla="*/ 72 w 286"/>
                <a:gd name="T9" fmla="*/ 250 h 250"/>
                <a:gd name="T10" fmla="*/ 0 w 286"/>
                <a:gd name="T11" fmla="*/ 124 h 250"/>
                <a:gd name="T12" fmla="*/ 72 w 286"/>
                <a:gd name="T13" fmla="*/ 0 h 250"/>
                <a:gd name="T14" fmla="*/ 72 w 286"/>
                <a:gd name="T1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6" h="250">
                  <a:moveTo>
                    <a:pt x="72" y="0"/>
                  </a:moveTo>
                  <a:lnTo>
                    <a:pt x="216" y="0"/>
                  </a:lnTo>
                  <a:lnTo>
                    <a:pt x="286" y="124"/>
                  </a:lnTo>
                  <a:lnTo>
                    <a:pt x="216" y="250"/>
                  </a:lnTo>
                  <a:lnTo>
                    <a:pt x="72" y="250"/>
                  </a:lnTo>
                  <a:lnTo>
                    <a:pt x="0" y="124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7359" y="4757067"/>
              <a:ext cx="226069" cy="226069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1752" y="4755751"/>
              <a:ext cx="254235" cy="254235"/>
            </a:xfrm>
            <a:prstGeom prst="rect">
              <a:avLst/>
            </a:prstGeom>
          </p:spPr>
        </p:pic>
        <p:pic>
          <p:nvPicPr>
            <p:cNvPr id="21" name="그림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6974" y="4733928"/>
              <a:ext cx="247650" cy="247650"/>
            </a:xfrm>
            <a:prstGeom prst="rect">
              <a:avLst/>
            </a:prstGeom>
          </p:spPr>
        </p:pic>
        <p:pic>
          <p:nvPicPr>
            <p:cNvPr id="23" name="그림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3415" y="4762499"/>
              <a:ext cx="234951" cy="234951"/>
            </a:xfrm>
            <a:prstGeom prst="rect">
              <a:avLst/>
            </a:prstGeom>
          </p:spPr>
        </p:pic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334" y="4739366"/>
              <a:ext cx="251734" cy="251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2085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전문대학교육 관련 인식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전체</a:t>
            </a:r>
          </a:p>
        </p:txBody>
      </p:sp>
      <p:sp>
        <p:nvSpPr>
          <p:cNvPr id="13" name="내용 개체 틀 1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r>
              <a:rPr lang="ko-KR" altLang="en-US" dirty="0"/>
              <a:t>전문대학교육 관련 인식은 </a:t>
            </a:r>
            <a:r>
              <a:rPr lang="en-US" altLang="ko-KR" dirty="0" smtClean="0"/>
              <a:t>66.2</a:t>
            </a:r>
            <a:r>
              <a:rPr lang="ko-KR" altLang="en-US" dirty="0" smtClean="0"/>
              <a:t>점으로</a:t>
            </a:r>
            <a:r>
              <a:rPr lang="en-US" altLang="ko-KR" dirty="0"/>
              <a:t>, </a:t>
            </a:r>
            <a:r>
              <a:rPr lang="ko-KR" altLang="en-US" dirty="0"/>
              <a:t>전년 대비 </a:t>
            </a:r>
            <a:r>
              <a:rPr lang="en-US" altLang="ko-KR" dirty="0" smtClean="0"/>
              <a:t>-9.8</a:t>
            </a:r>
            <a:r>
              <a:rPr lang="ko-KR" altLang="en-US" dirty="0" smtClean="0"/>
              <a:t>점 하락함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항목별로는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전문대학의 교육은 현업에서 필요한 지식 및 기술을 습득하는데 도움이 된다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가 </a:t>
            </a:r>
            <a:r>
              <a:rPr lang="en-US" altLang="ko-KR" dirty="0" smtClean="0"/>
              <a:t>66.7</a:t>
            </a:r>
            <a:r>
              <a:rPr lang="ko-KR" altLang="en-US" dirty="0" smtClean="0"/>
              <a:t>점으로 </a:t>
            </a:r>
            <a:r>
              <a:rPr lang="ko-KR" altLang="en-US" dirty="0"/>
              <a:t>가장 높은 반면</a:t>
            </a:r>
            <a:r>
              <a:rPr lang="en-US" altLang="ko-KR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‘</a:t>
            </a:r>
            <a:r>
              <a:rPr lang="ko-KR" altLang="en-US" dirty="0" smtClean="0"/>
              <a:t>요즘 전문대학은 산업 환경 변화에 따른 기업의 요구를 교육 내용에 반영하고 있다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65.3</a:t>
            </a:r>
            <a:r>
              <a:rPr lang="ko-KR" altLang="en-US" dirty="0" smtClean="0"/>
              <a:t>점으로 </a:t>
            </a:r>
            <a:r>
              <a:rPr lang="ko-KR" altLang="en-US" dirty="0"/>
              <a:t>가장 낮게 나타남</a:t>
            </a:r>
            <a:r>
              <a:rPr lang="en-US" altLang="ko-KR" dirty="0"/>
              <a:t>.</a:t>
            </a:r>
          </a:p>
          <a:p>
            <a:pPr lvl="0"/>
            <a:r>
              <a:rPr lang="ko-KR" altLang="en-US" dirty="0"/>
              <a:t>전년 대비 만족도는 모든 항목이 </a:t>
            </a:r>
            <a:r>
              <a:rPr lang="ko-KR" altLang="en-US" dirty="0" smtClean="0"/>
              <a:t>하락한 가운데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요즘 </a:t>
            </a:r>
            <a:r>
              <a:rPr lang="ko-KR" altLang="en-US" dirty="0" smtClean="0"/>
              <a:t>전문대학은 산업 환경 변화에 따른 기업의 요구를 교육 내용에 반영하고 </a:t>
            </a:r>
            <a:r>
              <a:rPr lang="ko-KR" altLang="en-US" dirty="0" smtClean="0"/>
              <a:t>있다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 smtClean="0"/>
              <a:t>하락폭</a:t>
            </a:r>
            <a:r>
              <a:rPr lang="en-US" altLang="ko-KR" dirty="0" smtClean="0"/>
              <a:t>(-11.0</a:t>
            </a:r>
            <a:r>
              <a:rPr lang="ko-KR" altLang="en-US" dirty="0" smtClean="0"/>
              <a:t>점</a:t>
            </a:r>
            <a:r>
              <a:rPr lang="en-US" altLang="ko-KR" dirty="0" smtClean="0"/>
              <a:t>)</a:t>
            </a:r>
            <a:r>
              <a:rPr lang="ko-KR" altLang="en-US" dirty="0" smtClean="0"/>
              <a:t>이 가장 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38" name="그룹 37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6074956" y="1169890"/>
              <a:ext cx="355098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n=106, 100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점 만점</a:t>
              </a:r>
              <a:r>
                <a:rPr lang="en-US" altLang="ko-KR" sz="900" dirty="0">
                  <a:latin typeface="Trebuchet MS" panose="020B0603020202020204" pitchFamily="34" charset="0"/>
                </a:rPr>
                <a:t>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직사각형 40"/>
            <p:cNvSpPr/>
            <p:nvPr/>
          </p:nvSpPr>
          <p:spPr bwMode="auto">
            <a:xfrm>
              <a:off x="362732" y="1103179"/>
              <a:ext cx="3930916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전문대학교육 관련 인식</a:t>
              </a:r>
            </a:p>
          </p:txBody>
        </p:sp>
      </p:grpSp>
      <p:graphicFrame>
        <p:nvGraphicFramePr>
          <p:cNvPr id="42" name="차트 41"/>
          <p:cNvGraphicFramePr/>
          <p:nvPr>
            <p:extLst/>
          </p:nvPr>
        </p:nvGraphicFramePr>
        <p:xfrm>
          <a:off x="341470" y="2625725"/>
          <a:ext cx="9295469" cy="294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3" name="Group 3"/>
          <p:cNvGraphicFramePr>
            <a:graphicFrameLocks noGrp="1"/>
          </p:cNvGraphicFramePr>
          <p:nvPr>
            <p:extLst/>
          </p:nvPr>
        </p:nvGraphicFramePr>
        <p:xfrm>
          <a:off x="1250274" y="5568478"/>
          <a:ext cx="8330400" cy="457200"/>
        </p:xfrm>
        <a:graphic>
          <a:graphicData uri="http://schemas.openxmlformats.org/drawingml/2006/table">
            <a:tbl>
              <a:tblPr/>
              <a:tblGrid>
                <a:gridCol w="16660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산업체 전문대학교육</a:t>
                      </a:r>
                      <a:endParaRPr kumimoji="1" lang="en-US" altLang="ko-KR" sz="1000" b="0" i="0" u="none" strike="noStrike" kern="1200" cap="none" spc="-5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관련 인식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요즘 전문대학은 산업체의 수요에 맞는 능력을 가진 졸업생을 배출하고 있다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요즘 전문대학은 산업 환경 변화에 따른 기업의 요구를 교육 내용에 반영하고 있다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전문대학의 교육은 현업에서 </a:t>
                      </a:r>
                      <a:r>
                        <a:rPr kumimoji="1" lang="ko-KR" altLang="en-US" sz="1000" b="0" i="0" u="none" strike="noStrike" kern="1200" cap="none" spc="-5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필요한 지식 </a:t>
                      </a:r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및 기술을 습득하는데 도움이 된다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kumimoji="1" lang="ko-KR" altLang="en-US" sz="1000" b="0" i="0" u="none" strike="noStrike" kern="1200" cap="none" spc="-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현업에서 익힌 기술만큼 전문대학교육에서 배운 기술이 역시 유용하다</a:t>
                      </a:r>
                    </a:p>
                  </a:txBody>
                  <a:tcPr marL="0" marR="0" marT="0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44" name="Group 3"/>
          <p:cNvGraphicFramePr>
            <a:graphicFrameLocks noGrp="1"/>
          </p:cNvGraphicFramePr>
          <p:nvPr>
            <p:extLst/>
          </p:nvPr>
        </p:nvGraphicFramePr>
        <p:xfrm>
          <a:off x="1249679" y="2987952"/>
          <a:ext cx="8331600" cy="417600"/>
        </p:xfrm>
        <a:graphic>
          <a:graphicData uri="http://schemas.openxmlformats.org/drawingml/2006/table">
            <a:tbl>
              <a:tblPr/>
              <a:tblGrid>
                <a:gridCol w="1666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6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6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66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66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88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9.8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11.0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8800"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kumimoji="1" lang="ko-KR" altLang="en-US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　</a:t>
                      </a:r>
                      <a:r>
                        <a:rPr kumimoji="1" lang="en-US" altLang="ko-KR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-</a:t>
                      </a:r>
                      <a:endParaRPr kumimoji="1" lang="ko-KR" alt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▼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0.5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</a:rPr>
                        <a:t>▲</a:t>
                      </a:r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0.3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5" name="직사각형 44"/>
          <p:cNvSpPr/>
          <p:nvPr/>
        </p:nvSpPr>
        <p:spPr>
          <a:xfrm>
            <a:off x="349250" y="3004332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전년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49250" y="3195921"/>
            <a:ext cx="848810" cy="1764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spcBef>
                <a:spcPct val="0"/>
              </a:spcBef>
            </a:pP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전체 </a:t>
            </a:r>
            <a:r>
              <a:rPr lang="ko-KR" altLang="en-US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대비 </a:t>
            </a:r>
            <a:r>
              <a:rPr lang="en-US" altLang="ko-KR" sz="800" b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GAP </a:t>
            </a:r>
            <a:r>
              <a:rPr lang="ko-KR" altLang="en-US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▶</a:t>
            </a:r>
            <a:endParaRPr lang="en-US" altLang="ko-KR" sz="800" b="1" dirty="0"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47" name="직선 연결선 46"/>
          <p:cNvCxnSpPr/>
          <p:nvPr/>
        </p:nvCxnSpPr>
        <p:spPr>
          <a:xfrm>
            <a:off x="1243780" y="4365000"/>
            <a:ext cx="8316000" cy="0"/>
          </a:xfrm>
          <a:prstGeom prst="line">
            <a:avLst/>
          </a:prstGeom>
          <a:ln w="15875" cmpd="sng">
            <a:solidFill>
              <a:srgbClr val="C00000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43584" y="6381750"/>
            <a:ext cx="3585918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전년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(2018-2017) /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 대비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GAP (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세부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-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전체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※ GAP :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소수점 둘째 자리 반올림으로 인한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0.1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의 오차가 있을 수 있음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16" name="직선 연결선 15"/>
          <p:cNvCxnSpPr/>
          <p:nvPr/>
        </p:nvCxnSpPr>
        <p:spPr>
          <a:xfrm>
            <a:off x="2914380" y="3453494"/>
            <a:ext cx="0" cy="270000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01"/>
          <p:cNvSpPr>
            <a:spLocks/>
          </p:cNvSpPr>
          <p:nvPr/>
        </p:nvSpPr>
        <p:spPr bwMode="auto">
          <a:xfrm>
            <a:off x="5745088" y="3875430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Freeform 101"/>
          <p:cNvSpPr>
            <a:spLocks/>
          </p:cNvSpPr>
          <p:nvPr/>
        </p:nvSpPr>
        <p:spPr bwMode="auto">
          <a:xfrm>
            <a:off x="7401272" y="3844838"/>
            <a:ext cx="275373" cy="275373"/>
          </a:xfrm>
          <a:custGeom>
            <a:avLst/>
            <a:gdLst>
              <a:gd name="T0" fmla="*/ 2147483647 w 764"/>
              <a:gd name="T1" fmla="*/ 0 h 726"/>
              <a:gd name="T2" fmla="*/ 2147483647 w 764"/>
              <a:gd name="T3" fmla="*/ 2147483647 h 726"/>
              <a:gd name="T4" fmla="*/ 2147483647 w 764"/>
              <a:gd name="T5" fmla="*/ 2147483647 h 726"/>
              <a:gd name="T6" fmla="*/ 2147483647 w 764"/>
              <a:gd name="T7" fmla="*/ 2147483647 h 726"/>
              <a:gd name="T8" fmla="*/ 2147483647 w 764"/>
              <a:gd name="T9" fmla="*/ 2147483647 h 726"/>
              <a:gd name="T10" fmla="*/ 2147483647 w 764"/>
              <a:gd name="T11" fmla="*/ 2147483647 h 726"/>
              <a:gd name="T12" fmla="*/ 2147483647 w 764"/>
              <a:gd name="T13" fmla="*/ 2147483647 h 726"/>
              <a:gd name="T14" fmla="*/ 2147483647 w 764"/>
              <a:gd name="T15" fmla="*/ 2147483647 h 726"/>
              <a:gd name="T16" fmla="*/ 2147483647 w 764"/>
              <a:gd name="T17" fmla="*/ 2147483647 h 726"/>
              <a:gd name="T18" fmla="*/ 0 w 764"/>
              <a:gd name="T19" fmla="*/ 2147483647 h 726"/>
              <a:gd name="T20" fmla="*/ 2147483647 w 764"/>
              <a:gd name="T21" fmla="*/ 2147483647 h 726"/>
              <a:gd name="T22" fmla="*/ 2147483647 w 764"/>
              <a:gd name="T23" fmla="*/ 2147483647 h 726"/>
              <a:gd name="T24" fmla="*/ 2147483647 w 764"/>
              <a:gd name="T25" fmla="*/ 2147483647 h 726"/>
              <a:gd name="T26" fmla="*/ 2147483647 w 764"/>
              <a:gd name="T27" fmla="*/ 2147483647 h 726"/>
              <a:gd name="T28" fmla="*/ 2147483647 w 764"/>
              <a:gd name="T29" fmla="*/ 0 h 72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764"/>
              <a:gd name="T46" fmla="*/ 0 h 726"/>
              <a:gd name="T47" fmla="*/ 764 w 764"/>
              <a:gd name="T48" fmla="*/ 726 h 72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764" h="726">
                <a:moveTo>
                  <a:pt x="744" y="0"/>
                </a:moveTo>
                <a:cubicBezTo>
                  <a:pt x="764" y="28"/>
                  <a:pt x="764" y="28"/>
                  <a:pt x="764" y="28"/>
                </a:cubicBezTo>
                <a:cubicBezTo>
                  <a:pt x="685" y="87"/>
                  <a:pt x="598" y="178"/>
                  <a:pt x="502" y="301"/>
                </a:cubicBezTo>
                <a:cubicBezTo>
                  <a:pt x="405" y="425"/>
                  <a:pt x="332" y="540"/>
                  <a:pt x="281" y="646"/>
                </a:cubicBezTo>
                <a:cubicBezTo>
                  <a:pt x="240" y="674"/>
                  <a:pt x="240" y="674"/>
                  <a:pt x="240" y="674"/>
                </a:cubicBezTo>
                <a:cubicBezTo>
                  <a:pt x="207" y="698"/>
                  <a:pt x="184" y="715"/>
                  <a:pt x="172" y="726"/>
                </a:cubicBezTo>
                <a:cubicBezTo>
                  <a:pt x="167" y="709"/>
                  <a:pt x="156" y="681"/>
                  <a:pt x="140" y="642"/>
                </a:cubicBezTo>
                <a:cubicBezTo>
                  <a:pt x="125" y="606"/>
                  <a:pt x="125" y="606"/>
                  <a:pt x="125" y="606"/>
                </a:cubicBezTo>
                <a:cubicBezTo>
                  <a:pt x="103" y="554"/>
                  <a:pt x="82" y="516"/>
                  <a:pt x="63" y="492"/>
                </a:cubicBezTo>
                <a:cubicBezTo>
                  <a:pt x="44" y="467"/>
                  <a:pt x="23" y="451"/>
                  <a:pt x="0" y="443"/>
                </a:cubicBezTo>
                <a:cubicBezTo>
                  <a:pt x="39" y="401"/>
                  <a:pt x="76" y="380"/>
                  <a:pt x="109" y="380"/>
                </a:cubicBezTo>
                <a:cubicBezTo>
                  <a:pt x="137" y="380"/>
                  <a:pt x="169" y="419"/>
                  <a:pt x="203" y="495"/>
                </a:cubicBezTo>
                <a:cubicBezTo>
                  <a:pt x="220" y="533"/>
                  <a:pt x="220" y="533"/>
                  <a:pt x="220" y="533"/>
                </a:cubicBezTo>
                <a:cubicBezTo>
                  <a:pt x="282" y="429"/>
                  <a:pt x="362" y="327"/>
                  <a:pt x="459" y="228"/>
                </a:cubicBezTo>
                <a:cubicBezTo>
                  <a:pt x="556" y="129"/>
                  <a:pt x="652" y="53"/>
                  <a:pt x="74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703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전문대학교육 관련 인식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en-US" altLang="ko-KR" dirty="0"/>
              <a:t>(1/2)</a:t>
            </a:r>
            <a:endParaRPr lang="ko-KR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4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8160" cy="5184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03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0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03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40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5403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19951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산업체 전문대학교육</a:t>
                      </a: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관련 인식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요즘 전문대학은 산업체의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수요에 맞는 능력을 가진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졸업생을 배출하고 있다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요즘 전문대학은 산업 환경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변화에 따른 기업의 요구를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 내용에 반영하고 있다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전문대학의 교육은 현업에서 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필요한 지식 및 기술을 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습득하는데 도움이 된다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현업에서 익힌 기술만큼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전문대학교육에서 배운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기술이 역시 유용하다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3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1" i="0" u="none" strike="noStrike" dirty="0">
                          <a:effectLst/>
                          <a:latin typeface="Trebuchet MS" panose="020B0603020202020204" pitchFamily="34" charset="0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1673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(12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57.3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70.4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(16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67.7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1673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1673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67.2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(22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1673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근무년수별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(14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3~4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(17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5~6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7~8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57.3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9~10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70.1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1673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경영층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임원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과장급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(7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대리급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계장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주임급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(19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65.1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167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(20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 dirty="0">
                          <a:effectLst/>
                          <a:latin typeface="Trebuchet MS" panose="020B0603020202020204" pitchFamily="34" charset="0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361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전문대학교육 관련 인식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en-US" altLang="ko-KR" dirty="0"/>
              <a:t>(2/2)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9600" cy="5184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4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4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43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5432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35432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24002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산업체 전문대학교육</a:t>
                      </a: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관련 인식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요즘 전문대학은 산업체의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수요에 맞는 능력을 가진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졸업생을 배출하고 있다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요즘 전문대학은 산업 환경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변화에 따른 기업의 요구를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교육 내용에 반영하고 있다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전문대학의 교육은 현업에서 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필요한 지식 및 기술을 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습득하는데 도움이 된다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현업에서 익힌 기술만큼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전문대학교육에서 배운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기술이 역시 유용하다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2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1" i="0" u="none" strike="noStrike" dirty="0">
                          <a:effectLst/>
                          <a:latin typeface="Trebuchet MS" panose="020B0603020202020204" pitchFamily="34" charset="0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675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직원수별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(76)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 dirty="0">
                          <a:effectLst/>
                          <a:latin typeface="Trebuchet MS" panose="020B0603020202020204" pitchFamily="34" charset="0"/>
                        </a:rPr>
                        <a:t>66.2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71.9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~200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75.8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~300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~500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57.6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~1,000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1,000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 dirty="0">
                          <a:effectLst/>
                          <a:latin typeface="Trebuchet MS" panose="020B0603020202020204" pitchFamily="34" charset="0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8675">
                <a:tc rowSpan="1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업종별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제조업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 dirty="0">
                          <a:effectLst/>
                          <a:latin typeface="Trebuchet MS" panose="020B0603020202020204" pitchFamily="34" charset="0"/>
                        </a:rPr>
                        <a:t>61.7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 및 수도사업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도매 및 소매업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숙박 및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음식점업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(7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운수업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통신업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51.5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53.0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공공행정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사회보장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 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66.9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 및 사회복지사업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(15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67.8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 및 운동관련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 공공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수리 및 개인서비스업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>
                          <a:effectLst/>
                          <a:latin typeface="Trebuchet MS" panose="020B0603020202020204" pitchFamily="34" charset="0"/>
                        </a:rPr>
                        <a:t>65.9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86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)*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900" b="0" i="0" u="none" strike="noStrike" dirty="0">
                          <a:effectLst/>
                          <a:latin typeface="Trebuchet MS" panose="020B0603020202020204" pitchFamily="34" charset="0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919509" y="1037658"/>
            <a:ext cx="1635064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100</a:t>
            </a:r>
            <a:r>
              <a:rPr lang="ko-KR" altLang="en-US" sz="900" dirty="0">
                <a:latin typeface="Trebuchet MS" panose="020B0603020202020204" pitchFamily="34" charset="0"/>
              </a:rPr>
              <a:t>점 만점</a:t>
            </a:r>
            <a:r>
              <a:rPr lang="en-US" altLang="ko-KR" sz="900" dirty="0">
                <a:latin typeface="Trebuchet MS" panose="020B06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9157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직원 채용 관련 의향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1. </a:t>
            </a:r>
            <a:r>
              <a:rPr lang="ko-KR" altLang="en-US" dirty="0" smtClean="0"/>
              <a:t>직원 채용 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주 이용 방법</a:t>
            </a:r>
            <a:r>
              <a:rPr lang="en-US" altLang="ko-KR" dirty="0" smtClean="0"/>
              <a:t>		44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2. </a:t>
            </a:r>
            <a:r>
              <a:rPr lang="ko-KR" altLang="en-US" dirty="0" smtClean="0"/>
              <a:t>직원 채용 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중요 고려 요소</a:t>
            </a:r>
            <a:r>
              <a:rPr lang="en-US" altLang="ko-KR" dirty="0" smtClean="0"/>
              <a:t>		47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3. </a:t>
            </a:r>
            <a:r>
              <a:rPr lang="ko-KR" altLang="en-US" dirty="0" smtClean="0"/>
              <a:t>국제대학교 출신 졸업생 채용 의향 및 이유</a:t>
            </a:r>
            <a:r>
              <a:rPr lang="en-US" altLang="ko-KR" dirty="0" smtClean="0"/>
              <a:t>	50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/>
              <a:t>4. </a:t>
            </a:r>
            <a:r>
              <a:rPr lang="ko-KR" altLang="en-US" dirty="0" smtClean="0"/>
              <a:t>취업을 위한 준비사항</a:t>
            </a:r>
            <a:r>
              <a:rPr lang="en-US" altLang="ko-KR" dirty="0" smtClean="0"/>
              <a:t>			53</a:t>
            </a:r>
            <a:endParaRPr lang="ko-KR" altLang="en-US" dirty="0"/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E</a:t>
            </a:r>
          </a:p>
        </p:txBody>
      </p:sp>
    </p:spTree>
    <p:extLst>
      <p:ext uri="{BB962C8B-B14F-4D97-AF65-F5344CB8AC3E}">
        <p14:creationId xmlns:p14="http://schemas.microsoft.com/office/powerpoint/2010/main" val="11642199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직원 채용 시</a:t>
            </a:r>
            <a:r>
              <a:rPr lang="en-US" altLang="ko-KR" dirty="0"/>
              <a:t>, </a:t>
            </a:r>
            <a:r>
              <a:rPr lang="ko-KR" altLang="en-US" dirty="0"/>
              <a:t>주 이용 방법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계열별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직원 채용 시</a:t>
            </a:r>
            <a:r>
              <a:rPr lang="en-US" altLang="ko-KR" dirty="0"/>
              <a:t>, </a:t>
            </a:r>
            <a:r>
              <a:rPr lang="ko-KR" altLang="en-US" dirty="0"/>
              <a:t>주 이용 방법은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공개채용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68.9%</a:t>
            </a:r>
            <a:r>
              <a:rPr lang="ko-KR" altLang="en-US" dirty="0"/>
              <a:t>로 가장 </a:t>
            </a:r>
            <a:r>
              <a:rPr lang="ko-KR" altLang="en-US" dirty="0" smtClean="0"/>
              <a:t>높고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학교</a:t>
            </a:r>
            <a:r>
              <a:rPr lang="en-US" altLang="ko-KR" dirty="0"/>
              <a:t>(</a:t>
            </a:r>
            <a:r>
              <a:rPr lang="ko-KR" altLang="en-US" dirty="0"/>
              <a:t>교수</a:t>
            </a:r>
            <a:r>
              <a:rPr lang="en-US" altLang="ko-KR" dirty="0"/>
              <a:t>) </a:t>
            </a:r>
            <a:r>
              <a:rPr lang="ko-KR" altLang="en-US" dirty="0" smtClean="0"/>
              <a:t>추천</a:t>
            </a:r>
            <a:r>
              <a:rPr lang="en-US" altLang="ko-KR" dirty="0" smtClean="0"/>
              <a:t>’(16.0%) &gt; ‘</a:t>
            </a:r>
            <a:r>
              <a:rPr lang="ko-KR" altLang="en-US" dirty="0" smtClean="0"/>
              <a:t>현장실습생 </a:t>
            </a:r>
            <a:r>
              <a:rPr lang="ko-KR" altLang="en-US" dirty="0"/>
              <a:t>중에서 </a:t>
            </a:r>
            <a:r>
              <a:rPr lang="ko-KR" altLang="en-US" dirty="0" smtClean="0"/>
              <a:t>채용</a:t>
            </a:r>
            <a:r>
              <a:rPr lang="en-US" altLang="ko-KR" dirty="0" smtClean="0"/>
              <a:t>’(7.5%) </a:t>
            </a:r>
            <a:r>
              <a:rPr lang="ko-KR" altLang="en-US" dirty="0"/>
              <a:t>순임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ko-KR" altLang="en-US" dirty="0"/>
              <a:t>모든 계열에서 공개채용의 비율이 높게 나타난 </a:t>
            </a:r>
            <a:r>
              <a:rPr lang="ko-KR" altLang="en-US" dirty="0" smtClean="0"/>
              <a:t>가운데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특히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공학계열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</a:t>
            </a:r>
            <a:r>
              <a:rPr lang="ko-KR" altLang="en-US" dirty="0"/>
              <a:t>공개채용 비율이 </a:t>
            </a:r>
            <a:r>
              <a:rPr lang="en-US" altLang="ko-KR" dirty="0" smtClean="0"/>
              <a:t>81.3%</a:t>
            </a:r>
            <a:r>
              <a:rPr lang="ko-KR" altLang="en-US" dirty="0"/>
              <a:t>로 가장 높게 나타남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32" name="그룹 31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17239599" y="1169890"/>
              <a:ext cx="2386340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n=106,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직사각형 36"/>
            <p:cNvSpPr/>
            <p:nvPr/>
          </p:nvSpPr>
          <p:spPr bwMode="auto">
            <a:xfrm>
              <a:off x="362732" y="1103179"/>
              <a:ext cx="5404340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계열별 직원 채용 시</a:t>
              </a:r>
              <a:r>
                <a:rPr lang="en-US" altLang="ko-KR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, 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주 이용 방법</a:t>
              </a:r>
            </a:p>
          </p:txBody>
        </p:sp>
      </p:grpSp>
      <p:graphicFrame>
        <p:nvGraphicFramePr>
          <p:cNvPr id="49" name="차트 48"/>
          <p:cNvGraphicFramePr/>
          <p:nvPr>
            <p:extLst/>
          </p:nvPr>
        </p:nvGraphicFramePr>
        <p:xfrm>
          <a:off x="2192055" y="2704102"/>
          <a:ext cx="7425705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/>
          </p:nvPr>
        </p:nvGraphicFramePr>
        <p:xfrm>
          <a:off x="345001" y="4514262"/>
          <a:ext cx="9216513" cy="1872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34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41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21213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325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ko-KR" altLang="en-US" sz="1000" b="1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  <a:endParaRPr lang="ko-KR" altLang="en-US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1" u="none" strike="noStrike" kern="1200" spc="-5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공개채용</a:t>
                      </a:r>
                      <a:endParaRPr lang="ko-KR" altLang="en-US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학교</a:t>
                      </a:r>
                      <a:r>
                        <a:rPr lang="en-US" altLang="ko-KR" sz="1000" b="1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교수</a:t>
                      </a:r>
                      <a:r>
                        <a:rPr lang="en-US" altLang="ko-KR" sz="1000" b="1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  <a:p>
                      <a:pPr algn="ctr" fontAlgn="t"/>
                      <a:r>
                        <a:rPr lang="ko-KR" altLang="en-US" sz="1000" b="1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추천</a:t>
                      </a:r>
                      <a:endParaRPr lang="ko-KR" altLang="en-US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현장실습생</a:t>
                      </a:r>
                      <a:endParaRPr lang="en-US" altLang="ko-KR" sz="1000" b="1" u="none" strike="noStrike" spc="-50" baseline="0" dirty="0"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1000" b="1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중에서 채용</a:t>
                      </a:r>
                      <a:endParaRPr lang="ko-KR" altLang="en-US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지인 소개</a:t>
                      </a:r>
                      <a:endParaRPr lang="ko-KR" altLang="en-US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구직 사이트</a:t>
                      </a:r>
                      <a:endParaRPr lang="ko-KR" altLang="en-US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o-KR" altLang="en-US" sz="1000" b="1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직원 추천</a:t>
                      </a:r>
                      <a:endParaRPr lang="ko-KR" altLang="en-US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95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계</a:t>
                      </a:r>
                      <a:endParaRPr lang="en-US" altLang="ko-KR" sz="1000" u="none" strike="noStrike" spc="-50" baseline="0" dirty="0"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예체능계열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10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인문사회계열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72.1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10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자연계열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10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공학계열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343584" y="6400750"/>
            <a:ext cx="188833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계열별 응답자 특성은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2018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년 기준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4052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직원 채용 시</a:t>
            </a:r>
            <a:r>
              <a:rPr lang="en-US" altLang="ko-KR" dirty="0"/>
              <a:t>, </a:t>
            </a:r>
            <a:r>
              <a:rPr lang="ko-KR" altLang="en-US" dirty="0"/>
              <a:t>주 이용 방법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r>
              <a:rPr lang="ko-KR" altLang="en-US" dirty="0"/>
              <a:t> </a:t>
            </a:r>
            <a:r>
              <a:rPr lang="en-US" altLang="ko-KR" dirty="0"/>
              <a:t>(1/2)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/>
          </p:nvPr>
        </p:nvGraphicFramePr>
        <p:xfrm>
          <a:off x="344097" y="1196966"/>
          <a:ext cx="9210475" cy="49740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0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89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89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89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389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897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3897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92000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공개채용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학교</a:t>
                      </a:r>
                      <a:r>
                        <a:rPr lang="en-US" altLang="ko-KR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교수</a:t>
                      </a:r>
                      <a:r>
                        <a:rPr lang="en-US" altLang="ko-KR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추천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현장실습생 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중에서 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지인 소개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구직 사이트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 추천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0.9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0635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0635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0635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근무년수별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3~4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5~6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7~8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9~10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63.2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0635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경영층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임원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(48)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굴림체" panose="020B0609000101010101" pitchFamily="49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과장급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대리급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계장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주임급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(19)*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063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90.0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3584" y="6182082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414837" y="1037658"/>
            <a:ext cx="1139736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%)</a:t>
            </a:r>
          </a:p>
        </p:txBody>
      </p:sp>
    </p:spTree>
    <p:extLst>
      <p:ext uri="{BB962C8B-B14F-4D97-AF65-F5344CB8AC3E}">
        <p14:creationId xmlns:p14="http://schemas.microsoft.com/office/powerpoint/2010/main" val="3012114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직원 채용 시</a:t>
            </a:r>
            <a:r>
              <a:rPr lang="en-US" altLang="ko-KR" dirty="0"/>
              <a:t>, </a:t>
            </a:r>
            <a:r>
              <a:rPr lang="ko-KR" altLang="en-US" dirty="0"/>
              <a:t>주 이용 방법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r>
              <a:rPr lang="ko-KR" altLang="en-US" dirty="0"/>
              <a:t> </a:t>
            </a:r>
            <a:r>
              <a:rPr lang="en-US" altLang="ko-KR" dirty="0"/>
              <a:t>(2/2)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584" y="619886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414837" y="1037658"/>
            <a:ext cx="1139736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%)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097" y="1196967"/>
          <a:ext cx="9210477" cy="5001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0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43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09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09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09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09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9096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9096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415882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공개채용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학교</a:t>
                      </a:r>
                      <a:r>
                        <a:rPr lang="en-US" altLang="ko-KR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교수</a:t>
                      </a:r>
                      <a:r>
                        <a:rPr lang="en-US" altLang="ko-KR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추천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현장실습생 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중에서 </a:t>
                      </a:r>
                      <a:endParaRPr lang="en-US" altLang="ko-KR" sz="9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지인 소개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구직 사이트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900" b="1" u="none" strike="noStrike" kern="1200" spc="-7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 추천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825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1888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직원수별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~200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~300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~500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~1,000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1,000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1888">
                <a:tc rowSpan="1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업종별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제조업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 및 수도사업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도매 및 소매업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숙박 및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음식점업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운수업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통신업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공공행정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사회보장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 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 및 사회복지사업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 및 운동관련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 공공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수리 및 개인서비스업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188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63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직원 채용 시</a:t>
            </a:r>
            <a:r>
              <a:rPr lang="en-US" altLang="ko-KR" dirty="0"/>
              <a:t>, </a:t>
            </a:r>
            <a:r>
              <a:rPr lang="ko-KR" altLang="en-US" dirty="0"/>
              <a:t>중요 고려 요소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계열별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직원 채용 시</a:t>
            </a:r>
            <a:r>
              <a:rPr lang="en-US" altLang="ko-KR" dirty="0"/>
              <a:t>, </a:t>
            </a:r>
            <a:r>
              <a:rPr lang="ko-KR" altLang="en-US" dirty="0"/>
              <a:t>중요 고려요소는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인성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84.0%</a:t>
            </a:r>
            <a:r>
              <a:rPr lang="ko-KR" altLang="en-US" dirty="0"/>
              <a:t>로 가장 높고</a:t>
            </a:r>
            <a:r>
              <a:rPr lang="en-US" altLang="ko-KR" dirty="0"/>
              <a:t>, </a:t>
            </a:r>
            <a:r>
              <a:rPr lang="ko-KR" altLang="en-US" dirty="0"/>
              <a:t>다음으로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실무능력</a:t>
            </a:r>
            <a:r>
              <a:rPr lang="en-US" altLang="ko-KR" dirty="0" smtClean="0"/>
              <a:t>’(</a:t>
            </a:r>
            <a:r>
              <a:rPr lang="en-US" altLang="ko-KR" dirty="0" smtClean="0"/>
              <a:t>71.7</a:t>
            </a:r>
            <a:r>
              <a:rPr lang="en-US" altLang="ko-KR" dirty="0" smtClean="0"/>
              <a:t>%), ‘</a:t>
            </a:r>
            <a:r>
              <a:rPr lang="ko-KR" altLang="en-US" dirty="0" smtClean="0"/>
              <a:t>소통능력</a:t>
            </a:r>
            <a:r>
              <a:rPr lang="en-US" altLang="ko-KR" dirty="0" smtClean="0"/>
              <a:t>’(</a:t>
            </a:r>
            <a:r>
              <a:rPr lang="en-US" altLang="ko-KR" dirty="0" smtClean="0"/>
              <a:t>41.5%),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전공</a:t>
            </a:r>
            <a:r>
              <a:rPr lang="en-US" altLang="ko-KR" dirty="0" smtClean="0"/>
              <a:t>’(</a:t>
            </a:r>
            <a:r>
              <a:rPr lang="en-US" altLang="ko-KR" dirty="0" smtClean="0"/>
              <a:t>35.8%) </a:t>
            </a:r>
            <a:r>
              <a:rPr lang="ko-KR" altLang="en-US" dirty="0"/>
              <a:t>순임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모든 계열에서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인성</a:t>
            </a:r>
            <a:r>
              <a:rPr lang="en-US" altLang="ko-KR" dirty="0" smtClean="0"/>
              <a:t>’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실무능력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 </a:t>
            </a:r>
            <a:r>
              <a:rPr lang="ko-KR" altLang="en-US" dirty="0"/>
              <a:t>가장 중요하게 고려하고 있는 편이며</a:t>
            </a:r>
            <a:r>
              <a:rPr lang="en-US" altLang="ko-KR" dirty="0"/>
              <a:t>,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공학계열은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소통능력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예체능계열과 </a:t>
            </a:r>
            <a:r>
              <a:rPr lang="ko-KR" altLang="en-US" dirty="0" smtClean="0"/>
              <a:t>자연계열은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전공</a:t>
            </a:r>
            <a:r>
              <a:rPr lang="en-US" altLang="ko-KR" dirty="0" smtClean="0"/>
              <a:t>’</a:t>
            </a:r>
            <a:r>
              <a:rPr lang="ko-KR" altLang="en-US" dirty="0" smtClean="0"/>
              <a:t> </a:t>
            </a:r>
            <a:r>
              <a:rPr lang="ko-KR" altLang="en-US" dirty="0"/>
              <a:t>또한 중요한 요소로 고려하고 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24" name="그룹 23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15883646" y="1169890"/>
              <a:ext cx="3742293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, 1+2+3</a:t>
              </a:r>
              <a:r>
                <a:rPr lang="ko-KR" altLang="en-US" sz="900" dirty="0" smtClean="0">
                  <a:latin typeface="Trebuchet MS" panose="020B0603020202020204" pitchFamily="34" charset="0"/>
                </a:rPr>
                <a:t>순위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>
                  <a:latin typeface="Trebuchet MS" panose="020B0603020202020204" pitchFamily="34" charset="0"/>
                </a:rPr>
                <a:t>n=106,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직사각형 35"/>
            <p:cNvSpPr/>
            <p:nvPr/>
          </p:nvSpPr>
          <p:spPr bwMode="auto">
            <a:xfrm>
              <a:off x="362732" y="1103179"/>
              <a:ext cx="5726546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계열별 직원 채용 시</a:t>
              </a:r>
              <a:r>
                <a:rPr lang="en-US" altLang="ko-KR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, 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중요 고려 요소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43584" y="6390139"/>
            <a:ext cx="188833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계열별 응답자 특성은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2018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년 기준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38" name="차트 37"/>
          <p:cNvGraphicFramePr/>
          <p:nvPr>
            <p:extLst/>
          </p:nvPr>
        </p:nvGraphicFramePr>
        <p:xfrm>
          <a:off x="1920241" y="2704102"/>
          <a:ext cx="769752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9" name="표 38"/>
          <p:cNvGraphicFramePr>
            <a:graphicFrameLocks noGrp="1"/>
          </p:cNvGraphicFramePr>
          <p:nvPr>
            <p:extLst/>
          </p:nvPr>
        </p:nvGraphicFramePr>
        <p:xfrm>
          <a:off x="345001" y="4514262"/>
          <a:ext cx="9216011" cy="1872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14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73262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73254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ko-KR" altLang="en-US" sz="1000" b="1" u="none" strike="noStrike" spc="-7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  <a:r>
                        <a:rPr lang="en-US" altLang="ko-KR" sz="1000" b="1" u="none" strike="noStrike" spc="-7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1+2+3</a:t>
                      </a:r>
                      <a:r>
                        <a:rPr lang="ko-KR" altLang="en-US" sz="1000" b="1" u="none" strike="noStrike" spc="-7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순위</a:t>
                      </a:r>
                      <a:endParaRPr lang="ko-KR" altLang="en-US" sz="1000" b="1" i="0" u="none" strike="noStrike" spc="-7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u="none" strike="noStrike" spc="-7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000" b="1" u="none" strike="noStrike" spc="-70" baseline="0" dirty="0" err="1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사례수</a:t>
                      </a:r>
                      <a:r>
                        <a:rPr lang="en-US" altLang="ko-KR" sz="1000" b="1" u="none" strike="noStrike" spc="-7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1000" b="1" i="0" u="none" strike="noStrike" spc="-7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인성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실무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능력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소통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능력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자격증 소지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추천 등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외국어능력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성적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책임감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출신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외모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첫인상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적극성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성실성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도덕성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진정성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종교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95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계</a:t>
                      </a:r>
                      <a:endParaRPr lang="en-US" altLang="ko-KR" sz="1000" u="none" strike="noStrike" spc="-50" baseline="0" dirty="0"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예체능계열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인문사회계열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41.2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자연계열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공학계열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34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직원 채용 시</a:t>
            </a:r>
            <a:r>
              <a:rPr lang="en-US" altLang="ko-KR" dirty="0"/>
              <a:t>, </a:t>
            </a:r>
            <a:r>
              <a:rPr lang="ko-KR" altLang="en-US" dirty="0"/>
              <a:t>중요 고려 요소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r>
              <a:rPr lang="ko-KR" altLang="en-US" dirty="0"/>
              <a:t> </a:t>
            </a:r>
            <a:r>
              <a:rPr lang="en-US" altLang="ko-KR" dirty="0"/>
              <a:t>(1/2)</a:t>
            </a:r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8528" cy="51847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23158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825552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1+2+3</a:t>
                      </a: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순위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실무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소통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자격증 소지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추천 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외국어능력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책임감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출신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외모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첫인상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적극성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성실성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도덕성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진정성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6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89.0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62.0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39.3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36.8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25.2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3.1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1.2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0.6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9558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9558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9558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근무년수별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3~4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5~6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7~8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9~10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19.3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9558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경영층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임원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과장급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대리급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계장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주임급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31.6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195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>
                          <a:latin typeface="Trebuchet MS" panose="020B0603020202020204" pitchFamily="34" charset="0"/>
                        </a:rPr>
                        <a:t>-</a:t>
                      </a:r>
                      <a:endParaRPr lang="ko-KR" altLang="en-US" sz="900" dirty="0"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43584" y="6390139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414837" y="1037658"/>
            <a:ext cx="1139736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%)</a:t>
            </a:r>
          </a:p>
        </p:txBody>
      </p:sp>
    </p:spTree>
    <p:extLst>
      <p:ext uri="{BB962C8B-B14F-4D97-AF65-F5344CB8AC3E}">
        <p14:creationId xmlns:p14="http://schemas.microsoft.com/office/powerpoint/2010/main" val="38767233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직원 채용 시</a:t>
            </a:r>
            <a:r>
              <a:rPr lang="en-US" altLang="ko-KR" dirty="0"/>
              <a:t>, </a:t>
            </a:r>
            <a:r>
              <a:rPr lang="ko-KR" altLang="en-US" dirty="0"/>
              <a:t>중요 고려 요소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r>
              <a:rPr lang="ko-KR" altLang="en-US" dirty="0"/>
              <a:t> </a:t>
            </a:r>
            <a:r>
              <a:rPr lang="en-US" altLang="ko-KR" dirty="0"/>
              <a:t>(2/2)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584" y="6190471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414837" y="1037658"/>
            <a:ext cx="1139736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%)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9600" cy="4983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23225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</a:tblGrid>
              <a:tr h="792000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1+2+3</a:t>
                      </a: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순위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실무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소통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관련 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자격증 소지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교수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추천 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외국어능력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책임감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출신</a:t>
                      </a:r>
                      <a:endParaRPr lang="en-US" altLang="ko-KR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외모</a:t>
                      </a:r>
                      <a:b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첫인상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적극성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성실성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도덕성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진정성</a:t>
                      </a:r>
                      <a:endParaRPr lang="ko-KR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종교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571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직원수별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~200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~300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~500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~1,000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1,000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0571">
                <a:tc rowSpan="1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업종별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제조업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 및 수도사업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도매 및 소매업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숙박 및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음식점업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운수업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통신업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공공행정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사회보장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 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 및 사회복지사업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 및 운동관련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 공공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수리 및 개인서비스업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05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227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조사 설계</a:t>
            </a:r>
          </a:p>
        </p:txBody>
      </p:sp>
      <p:pic>
        <p:nvPicPr>
          <p:cNvPr id="123" name="그림 1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" t="11806" r="1528" b="11806"/>
          <a:stretch/>
        </p:blipFill>
        <p:spPr>
          <a:xfrm>
            <a:off x="6642100" y="4152900"/>
            <a:ext cx="2901601" cy="2275900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355602" y="2273299"/>
            <a:ext cx="9202546" cy="652240"/>
            <a:chOff x="355602" y="2273299"/>
            <a:chExt cx="9202546" cy="652240"/>
          </a:xfrm>
        </p:grpSpPr>
        <p:sp>
          <p:nvSpPr>
            <p:cNvPr id="135" name="양쪽 모서리가 둥근 사각형 134"/>
            <p:cNvSpPr/>
            <p:nvPr/>
          </p:nvSpPr>
          <p:spPr bwMode="auto">
            <a:xfrm rot="5400000" flipH="1" flipV="1">
              <a:off x="961090" y="1667811"/>
              <a:ext cx="469900" cy="1680875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대상</a:t>
              </a:r>
            </a:p>
          </p:txBody>
        </p:sp>
        <p:sp>
          <p:nvSpPr>
            <p:cNvPr id="136" name="AutoShape 5"/>
            <p:cNvSpPr>
              <a:spLocks noChangeArrowheads="1"/>
            </p:cNvSpPr>
            <p:nvPr/>
          </p:nvSpPr>
          <p:spPr bwMode="auto">
            <a:xfrm>
              <a:off x="2027146" y="2273300"/>
              <a:ext cx="7531002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fontAlgn="auto" latinLnBrk="0">
                <a:spcBef>
                  <a:spcPts val="300"/>
                </a:spcBef>
                <a:spcAft>
                  <a:spcPts val="0"/>
                </a:spcAft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국제대학교와 산학협력 경험이 있거나</a:t>
              </a:r>
              <a:r>
                <a:rPr lang="en-US" altLang="ko-KR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, </a:t>
              </a: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본교 졸업생이 취업한 산업체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355602" y="3367670"/>
            <a:ext cx="9202546" cy="652240"/>
            <a:chOff x="355602" y="3367669"/>
            <a:chExt cx="9202546" cy="652240"/>
          </a:xfrm>
        </p:grpSpPr>
        <p:sp>
          <p:nvSpPr>
            <p:cNvPr id="133" name="양쪽 모서리가 둥근 사각형 132"/>
            <p:cNvSpPr/>
            <p:nvPr/>
          </p:nvSpPr>
          <p:spPr bwMode="auto">
            <a:xfrm rot="5400000" flipH="1" flipV="1">
              <a:off x="961090" y="2762181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방법</a:t>
              </a:r>
            </a:p>
          </p:txBody>
        </p:sp>
        <p:sp>
          <p:nvSpPr>
            <p:cNvPr id="134" name="AutoShape 5"/>
            <p:cNvSpPr>
              <a:spLocks noChangeArrowheads="1"/>
            </p:cNvSpPr>
            <p:nvPr/>
          </p:nvSpPr>
          <p:spPr bwMode="auto">
            <a:xfrm>
              <a:off x="2027146" y="3367670"/>
              <a:ext cx="7531002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ko-KR" altLang="en-US" sz="1300" kern="0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구조화된 설문지를 이용한 전화 조사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55602" y="4462041"/>
            <a:ext cx="6115693" cy="652240"/>
            <a:chOff x="355602" y="4462040"/>
            <a:chExt cx="6115693" cy="652240"/>
          </a:xfrm>
        </p:grpSpPr>
        <p:sp>
          <p:nvSpPr>
            <p:cNvPr id="131" name="양쪽 모서리가 둥근 사각형 130"/>
            <p:cNvSpPr/>
            <p:nvPr/>
          </p:nvSpPr>
          <p:spPr bwMode="auto">
            <a:xfrm rot="5400000" flipH="1" flipV="1">
              <a:off x="961090" y="3856552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조사 시기</a:t>
              </a:r>
            </a:p>
          </p:txBody>
        </p:sp>
        <p:sp>
          <p:nvSpPr>
            <p:cNvPr id="132" name="AutoShape 5"/>
            <p:cNvSpPr>
              <a:spLocks noChangeArrowheads="1"/>
            </p:cNvSpPr>
            <p:nvPr/>
          </p:nvSpPr>
          <p:spPr bwMode="auto">
            <a:xfrm>
              <a:off x="2027146" y="4462041"/>
              <a:ext cx="4444149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2018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년 </a:t>
              </a: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11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월 </a:t>
              </a: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6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일</a:t>
              </a: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~11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월 </a:t>
              </a: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9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일</a:t>
              </a:r>
              <a:endParaRPr lang="ko-KR" altLang="en-US" sz="1300" kern="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355602" y="5556412"/>
            <a:ext cx="6115693" cy="652240"/>
            <a:chOff x="355602" y="5556412"/>
            <a:chExt cx="6115693" cy="652240"/>
          </a:xfrm>
        </p:grpSpPr>
        <p:sp>
          <p:nvSpPr>
            <p:cNvPr id="129" name="양쪽 모서리가 둥근 사각형 128"/>
            <p:cNvSpPr/>
            <p:nvPr/>
          </p:nvSpPr>
          <p:spPr bwMode="auto">
            <a:xfrm rot="5400000" flipH="1" flipV="1">
              <a:off x="961090" y="4950924"/>
              <a:ext cx="469900" cy="1680876"/>
            </a:xfrm>
            <a:prstGeom prst="round2SameRect">
              <a:avLst>
                <a:gd name="adj1" fmla="val 18081"/>
                <a:gd name="adj2" fmla="val 0"/>
              </a:avLst>
            </a:prstGeom>
            <a:solidFill>
              <a:srgbClr val="DDDDDD"/>
            </a:solidFill>
            <a:ln w="12700" cap="flat" cmpd="sng" algn="ctr">
              <a:noFill/>
              <a:prstDash val="solid"/>
            </a:ln>
            <a:effectLst/>
          </p:spPr>
          <p:txBody>
            <a:bodyPr vert="vert" wrap="none" lIns="0" tIns="0" rIns="0" bIns="0" anchor="ctr"/>
            <a:lstStyle/>
            <a:p>
              <a:pPr algn="ctr" latinLnBrk="0">
                <a:lnSpc>
                  <a:spcPct val="100000"/>
                </a:lnSpc>
                <a:buFont typeface="Wingdings" pitchFamily="2" charset="2"/>
                <a:buNone/>
              </a:pPr>
              <a:r>
                <a:rPr lang="ko-KR" altLang="en-US" sz="1400" b="1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latin typeface="Trebuchet MS" panose="020B0603020202020204" pitchFamily="34" charset="0"/>
                </a:rPr>
                <a:t>표본규모 및 구성</a:t>
              </a:r>
            </a:p>
          </p:txBody>
        </p:sp>
        <p:sp>
          <p:nvSpPr>
            <p:cNvPr id="130" name="AutoShape 5"/>
            <p:cNvSpPr>
              <a:spLocks noChangeArrowheads="1"/>
            </p:cNvSpPr>
            <p:nvPr/>
          </p:nvSpPr>
          <p:spPr bwMode="auto">
            <a:xfrm>
              <a:off x="2027146" y="5556413"/>
              <a:ext cx="4444149" cy="652239"/>
            </a:xfrm>
            <a:prstGeom prst="homePlate">
              <a:avLst>
                <a:gd name="adj" fmla="val 0"/>
              </a:avLst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square" lIns="180000" tIns="0" rIns="0" bIns="0" anchor="ctr"/>
            <a:lstStyle/>
            <a:p>
              <a:pPr marL="180975" indent="-180975" latinLnBrk="0">
                <a:lnSpc>
                  <a:spcPct val="120000"/>
                </a:lnSpc>
                <a:spcBef>
                  <a:spcPts val="300"/>
                </a:spcBef>
                <a:buClr>
                  <a:schemeClr val="bg1">
                    <a:lumMod val="50000"/>
                  </a:schemeClr>
                </a:buClr>
                <a:buFont typeface="Wingdings" pitchFamily="2" charset="2"/>
                <a:buChar char="§"/>
              </a:pPr>
              <a:r>
                <a:rPr lang="en-US" altLang="ko-KR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106</a:t>
              </a:r>
              <a:r>
                <a:rPr lang="ko-KR" altLang="en-US" sz="1300" kern="0" dirty="0" smtClean="0">
                  <a:solidFill>
                    <a:prstClr val="black"/>
                  </a:solidFill>
                  <a:latin typeface="Trebuchet MS" panose="020B0603020202020204" pitchFamily="34" charset="0"/>
                </a:rPr>
                <a:t>명</a:t>
              </a:r>
              <a:endParaRPr lang="ko-KR" altLang="en-US" sz="1300" kern="0" dirty="0">
                <a:solidFill>
                  <a:prstClr val="black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8148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국제대학교 출신 졸업생 채용 의향 및 이유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계열별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국제대학교 출신 졸업생 채용 의향은 </a:t>
            </a:r>
            <a:r>
              <a:rPr lang="en-US" altLang="ko-KR" dirty="0" smtClean="0"/>
              <a:t>79.2%</a:t>
            </a:r>
            <a:r>
              <a:rPr lang="ko-KR" altLang="en-US" dirty="0"/>
              <a:t>로</a:t>
            </a:r>
            <a:r>
              <a:rPr lang="en-US" altLang="ko-KR" dirty="0"/>
              <a:t> </a:t>
            </a:r>
            <a:r>
              <a:rPr lang="ko-KR" altLang="en-US" dirty="0"/>
              <a:t>높게 나타난 반면</a:t>
            </a:r>
            <a:r>
              <a:rPr lang="en-US" altLang="ko-KR" dirty="0"/>
              <a:t>, </a:t>
            </a:r>
            <a:r>
              <a:rPr lang="ko-KR" altLang="en-US" dirty="0"/>
              <a:t>채용할 계획이 없다는 </a:t>
            </a:r>
            <a:r>
              <a:rPr lang="en-US" altLang="ko-KR" dirty="0" smtClean="0"/>
              <a:t>3.8%</a:t>
            </a:r>
            <a:r>
              <a:rPr lang="ko-KR" altLang="en-US" dirty="0"/>
              <a:t>에 불과함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계열별로는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공학계열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의 </a:t>
            </a:r>
            <a:r>
              <a:rPr lang="ko-KR" altLang="en-US" dirty="0"/>
              <a:t>채용의향이 </a:t>
            </a:r>
            <a:r>
              <a:rPr lang="en-US" altLang="ko-KR" dirty="0" smtClean="0"/>
              <a:t>87.5%</a:t>
            </a:r>
            <a:r>
              <a:rPr lang="ko-KR" altLang="en-US" dirty="0"/>
              <a:t>로 가장 높고</a:t>
            </a:r>
            <a:r>
              <a:rPr lang="en-US" altLang="ko-KR" dirty="0"/>
              <a:t>, </a:t>
            </a:r>
            <a:r>
              <a:rPr lang="ko-KR" altLang="en-US" dirty="0" smtClean="0"/>
              <a:t>다음으로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자연계열</a:t>
            </a:r>
            <a:r>
              <a:rPr lang="en-US" altLang="ko-KR" dirty="0" smtClean="0"/>
              <a:t>’(80.0%) &gt; ‘</a:t>
            </a:r>
            <a:r>
              <a:rPr lang="ko-KR" altLang="en-US" dirty="0" smtClean="0"/>
              <a:t>인문사회계열</a:t>
            </a:r>
            <a:r>
              <a:rPr lang="en-US" altLang="ko-KR" dirty="0" smtClean="0"/>
              <a:t>’(77.9%) &gt; ‘</a:t>
            </a:r>
            <a:r>
              <a:rPr lang="ko-KR" altLang="en-US" dirty="0" smtClean="0"/>
              <a:t>예체능계열</a:t>
            </a:r>
            <a:r>
              <a:rPr lang="en-US" altLang="ko-KR" dirty="0" smtClean="0"/>
              <a:t>’(75.0%)</a:t>
            </a:r>
            <a:r>
              <a:rPr lang="ko-KR" altLang="en-US" dirty="0" smtClean="0"/>
              <a:t> </a:t>
            </a:r>
            <a:r>
              <a:rPr lang="ko-KR" altLang="en-US" dirty="0"/>
              <a:t>순임</a:t>
            </a:r>
            <a:r>
              <a:rPr lang="en-US" altLang="ko-KR" dirty="0"/>
              <a:t>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3584" y="6381750"/>
            <a:ext cx="1888337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  <a:p>
            <a:pPr marL="288925" indent="-288925">
              <a:defRPr/>
            </a:pP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**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계열별 응답자 특성은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2018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년 기준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338573" y="2421273"/>
            <a:ext cx="5155146" cy="215565"/>
            <a:chOff x="329780" y="1103179"/>
            <a:chExt cx="19296159" cy="215565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15359808" y="1169890"/>
              <a:ext cx="4266131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n=106,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직사각형 27"/>
            <p:cNvSpPr/>
            <p:nvPr/>
          </p:nvSpPr>
          <p:spPr bwMode="auto">
            <a:xfrm>
              <a:off x="362730" y="1103179"/>
              <a:ext cx="5299358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>
                  <a:solidFill>
                    <a:schemeClr val="tx1"/>
                  </a:solidFill>
                  <a:latin typeface="Trebuchet MS" panose="020B0603020202020204" pitchFamily="34" charset="0"/>
                </a:rPr>
                <a:t>졸업생 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채용 의향</a:t>
              </a:r>
            </a:p>
          </p:txBody>
        </p:sp>
      </p:grpSp>
      <p:graphicFrame>
        <p:nvGraphicFramePr>
          <p:cNvPr id="31" name="차트 30"/>
          <p:cNvGraphicFramePr/>
          <p:nvPr>
            <p:extLst/>
          </p:nvPr>
        </p:nvGraphicFramePr>
        <p:xfrm>
          <a:off x="1375354" y="2704102"/>
          <a:ext cx="4153710" cy="18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표 33"/>
          <p:cNvGraphicFramePr>
            <a:graphicFrameLocks noGrp="1"/>
          </p:cNvGraphicFramePr>
          <p:nvPr>
            <p:extLst/>
          </p:nvPr>
        </p:nvGraphicFramePr>
        <p:xfrm>
          <a:off x="345001" y="4514262"/>
          <a:ext cx="5148717" cy="1872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7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633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1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90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09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09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325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ko-KR" altLang="en-US" sz="1000" b="1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　</a:t>
                      </a:r>
                      <a:endParaRPr lang="ko-KR" altLang="en-US" sz="1000" b="1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000" b="1" u="none" strike="noStrike" kern="1200" spc="-5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채용할 계획이다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000" b="1" u="none" strike="noStrike" kern="1200" spc="-5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잘 모르겠다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채용할 계획이</a:t>
                      </a:r>
                      <a:endParaRPr lang="en-US" altLang="ko-KR" sz="1000" b="1" u="none" strike="noStrike" kern="1200" spc="-5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1000" b="1" u="none" strike="noStrike" kern="1200" spc="-5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없다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958">
                <a:tc rowSpan="4">
                  <a:txBody>
                    <a:bodyPr/>
                    <a:lstStyle/>
                    <a:p>
                      <a:pPr algn="ctr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계</a:t>
                      </a:r>
                      <a:endParaRPr lang="en-US" altLang="ko-KR" sz="1000" u="none" strike="noStrike" spc="-50" baseline="0" dirty="0"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  <a:p>
                      <a:pPr algn="ctr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예체능계열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인문사회계열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77.9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17.6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4.4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자연계열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95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u="none" strike="noStrike" spc="-50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공학계열</a:t>
                      </a:r>
                      <a:endParaRPr lang="ko-KR" altLang="en-US" sz="1000" b="0" i="0" u="none" strike="noStrike" spc="-50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7200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87.5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pSp>
        <p:nvGrpSpPr>
          <p:cNvPr id="35" name="그룹 34"/>
          <p:cNvGrpSpPr/>
          <p:nvPr/>
        </p:nvGrpSpPr>
        <p:grpSpPr>
          <a:xfrm>
            <a:off x="5715000" y="2421273"/>
            <a:ext cx="3854133" cy="215565"/>
            <a:chOff x="329780" y="1103179"/>
            <a:chExt cx="19296159" cy="215565"/>
          </a:xfrm>
        </p:grpSpPr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9136455" y="1169890"/>
              <a:ext cx="10489484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 err="1">
                  <a:latin typeface="Trebuchet MS" panose="020B0603020202020204" pitchFamily="34" charset="0"/>
                </a:rPr>
                <a:t>비의향</a:t>
              </a:r>
              <a:r>
                <a:rPr lang="ko-KR" altLang="en-US" sz="900" dirty="0">
                  <a:latin typeface="Trebuchet MS" panose="020B0603020202020204" pitchFamily="34" charset="0"/>
                </a:rPr>
                <a:t> 응답자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, </a:t>
              </a:r>
              <a:r>
                <a:rPr lang="ko-KR" altLang="en-US" sz="900" dirty="0" smtClean="0">
                  <a:latin typeface="Trebuchet MS" panose="020B0603020202020204" pitchFamily="34" charset="0"/>
                </a:rPr>
                <a:t>중복응답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>
                  <a:latin typeface="Trebuchet MS" panose="020B0603020202020204" pitchFamily="34" charset="0"/>
                </a:rPr>
                <a:t>n=4*, %)</a:t>
              </a:r>
              <a:endParaRPr lang="en-US" altLang="ko-KR" sz="900" dirty="0"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cxnSp>
          <p:nvCxnSpPr>
            <p:cNvPr id="37" name="직선 연결선 36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직사각형 37"/>
            <p:cNvSpPr/>
            <p:nvPr/>
          </p:nvSpPr>
          <p:spPr bwMode="auto">
            <a:xfrm>
              <a:off x="362734" y="1103179"/>
              <a:ext cx="7088225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채용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</a:rPr>
                <a:t>비의향</a:t>
              </a: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 이유</a:t>
              </a:r>
            </a:p>
          </p:txBody>
        </p:sp>
      </p:grpSp>
      <p:graphicFrame>
        <p:nvGraphicFramePr>
          <p:cNvPr id="39" name="표 38"/>
          <p:cNvGraphicFramePr>
            <a:graphicFrameLocks noGrp="1"/>
          </p:cNvGraphicFramePr>
          <p:nvPr>
            <p:extLst/>
          </p:nvPr>
        </p:nvGraphicFramePr>
        <p:xfrm>
          <a:off x="5734282" y="2804870"/>
          <a:ext cx="3827230" cy="35768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0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8432"/>
              </a:tblGrid>
              <a:tr h="539322"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en-US" altLang="ko-KR" sz="1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전체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명</a:t>
                      </a:r>
                      <a:endParaRPr lang="ko-KR" altLang="en-US" sz="10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9389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책임감이 부족하다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9389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인성이 부족하다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9389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사회성이 부족하다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9389">
                <a:tc>
                  <a:txBody>
                    <a:bodyPr/>
                    <a:lstStyle/>
                    <a:p>
                      <a:pPr algn="l" fontAlgn="t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문제 해결 능력이 부족하다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굴림체" panose="020B0609000101010101" pitchFamily="49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명</a:t>
                      </a:r>
                      <a:r>
                        <a:rPr lang="en-US" altLang="ko-K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34282" y="6411281"/>
            <a:ext cx="1615827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없음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,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모름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/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무응답 표기 제외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244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국제대학교 출신 졸업생 채용 의향 및 이유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r>
              <a:rPr lang="ko-KR" altLang="en-US" dirty="0"/>
              <a:t> </a:t>
            </a:r>
            <a:r>
              <a:rPr lang="en-US" altLang="ko-KR" dirty="0"/>
              <a:t>(1/2)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21" name="표 20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9600" cy="5184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3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43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43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6947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채용할 계획이다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잘 모르겠다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채용할 계획이 없다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819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5244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5244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5244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근무년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3~4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82.4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5~6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7~8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9~10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5244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경영층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임원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과장급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대리급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계장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주임급</a:t>
                      </a:r>
                      <a:r>
                        <a:rPr lang="en-US" altLang="ko-KR" sz="900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524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8414837" y="1037658"/>
            <a:ext cx="1139736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%)</a:t>
            </a:r>
          </a:p>
        </p:txBody>
      </p:sp>
    </p:spTree>
    <p:extLst>
      <p:ext uri="{BB962C8B-B14F-4D97-AF65-F5344CB8AC3E}">
        <p14:creationId xmlns:p14="http://schemas.microsoft.com/office/powerpoint/2010/main" val="4231727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국제대학교 출신 졸업생 채용 의향 및 이유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응답자 </a:t>
            </a:r>
            <a:r>
              <a:rPr lang="ko-KR" altLang="en-US" dirty="0" err="1"/>
              <a:t>특성별</a:t>
            </a:r>
            <a:r>
              <a:rPr lang="ko-KR" altLang="en-US" dirty="0"/>
              <a:t> </a:t>
            </a:r>
            <a:r>
              <a:rPr lang="en-US" altLang="ko-KR" dirty="0"/>
              <a:t>(2/2)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8414837" y="1037658"/>
            <a:ext cx="1139736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%)</a:t>
            </a: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/>
          </p:nvPr>
        </p:nvGraphicFramePr>
        <p:xfrm>
          <a:off x="344100" y="1196966"/>
          <a:ext cx="9216000" cy="51847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42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42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42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5654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9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채용할 계획이다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잘 모르겠다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>
                        <a:lnSpc>
                          <a:spcPct val="90000"/>
                        </a:lnSpc>
                      </a:pPr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채용할 계획이 없다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73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  <a:endParaRPr lang="en-US" altLang="ko-KR" sz="9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76.7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20.9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1" hangingPunct="1"/>
                      <a:r>
                        <a:rPr lang="en-US" altLang="ko-KR" sz="900" b="1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3570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직원</a:t>
                      </a:r>
                      <a:endParaRPr lang="en-US" altLang="ko-KR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수별</a:t>
                      </a:r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78.9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~200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~300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~500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~1,000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1,000</a:t>
                      </a:r>
                      <a:r>
                        <a:rPr lang="ko-KR" altLang="en-US" sz="9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3570">
                <a:tc rowSpan="1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업종별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제조업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 및 수도사업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도매 및 소매업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숙박 및 </a:t>
                      </a:r>
                      <a:r>
                        <a:rPr lang="ko-KR" altLang="en-US" sz="9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음식점업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운수업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통신업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공공행정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사회보장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 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 및 사회복지사업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9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 및 운동관련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 공공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수리 및 개인서비스업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357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1490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취업을 위한 준비사항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전체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취업을 위한 준비사항으로는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빠른 현장 적응을 위한 다양한 실습 경험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 </a:t>
            </a:r>
            <a:r>
              <a:rPr lang="en-US" altLang="ko-KR" dirty="0" smtClean="0"/>
              <a:t>62.3%</a:t>
            </a:r>
            <a:r>
              <a:rPr lang="ko-KR" altLang="en-US" dirty="0" smtClean="0"/>
              <a:t>로 가장 높았으며</a:t>
            </a:r>
            <a:r>
              <a:rPr lang="en-US" altLang="ko-KR" dirty="0" smtClean="0"/>
              <a:t>, </a:t>
            </a:r>
            <a:br>
              <a:rPr lang="en-US" altLang="ko-KR" dirty="0" smtClean="0"/>
            </a:br>
            <a:r>
              <a:rPr lang="ko-KR" altLang="en-US" dirty="0" smtClean="0"/>
              <a:t>이어서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사회 봉사활동 등의 참여를 통한 인성 강화</a:t>
            </a:r>
            <a:r>
              <a:rPr lang="en-US" altLang="ko-KR" dirty="0" smtClean="0"/>
              <a:t>’(45.3%) &gt; ‘</a:t>
            </a:r>
            <a:r>
              <a:rPr lang="ko-KR" altLang="en-US" dirty="0" smtClean="0"/>
              <a:t>전공분야의 능력을 증명할 수 있는 전공 관련 자격증 보유</a:t>
            </a:r>
            <a:r>
              <a:rPr lang="en-US" altLang="ko-KR" dirty="0" smtClean="0"/>
              <a:t>’(42.5%) </a:t>
            </a:r>
            <a:r>
              <a:rPr lang="ko-KR" altLang="en-US" dirty="0" smtClean="0"/>
              <a:t>순으로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나타남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36" name="그룹 35"/>
          <p:cNvGrpSpPr/>
          <p:nvPr/>
        </p:nvGrpSpPr>
        <p:grpSpPr>
          <a:xfrm>
            <a:off x="338573" y="2421273"/>
            <a:ext cx="9216000" cy="215565"/>
            <a:chOff x="329780" y="1103179"/>
            <a:chExt cx="19296159" cy="215565"/>
          </a:xfrm>
        </p:grpSpPr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16212567" y="1169890"/>
              <a:ext cx="3413372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(Base=</a:t>
              </a:r>
              <a:r>
                <a:rPr lang="ko-KR" altLang="en-US" sz="900" dirty="0">
                  <a:latin typeface="Trebuchet MS" panose="020B0603020202020204" pitchFamily="34" charset="0"/>
                </a:rPr>
                <a:t>전체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1+2</a:t>
              </a:r>
              <a:r>
                <a:rPr lang="ko-KR" altLang="en-US" sz="900" dirty="0" smtClean="0">
                  <a:latin typeface="Trebuchet MS" panose="020B0603020202020204" pitchFamily="34" charset="0"/>
                </a:rPr>
                <a:t>순위</a:t>
              </a:r>
              <a:r>
                <a:rPr lang="en-US" altLang="ko-KR" sz="900" dirty="0" smtClean="0">
                  <a:latin typeface="Trebuchet MS" panose="020B0603020202020204" pitchFamily="34" charset="0"/>
                </a:rPr>
                <a:t>, n=106</a:t>
              </a:r>
              <a:r>
                <a:rPr lang="en-US" altLang="ko-KR" sz="900" dirty="0">
                  <a:latin typeface="Trebuchet MS" panose="020B0603020202020204" pitchFamily="34" charset="0"/>
                </a:rPr>
                <a:t>, %)</a:t>
              </a:r>
            </a:p>
          </p:txBody>
        </p:sp>
        <p:cxnSp>
          <p:nvCxnSpPr>
            <p:cNvPr id="38" name="직선 연결선 37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 bwMode="auto">
            <a:xfrm>
              <a:off x="362732" y="1103179"/>
              <a:ext cx="3608710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</a:rPr>
                <a:t>취업을 위한 준비사항</a:t>
              </a:r>
            </a:p>
          </p:txBody>
        </p:sp>
      </p:grpSp>
      <p:graphicFrame>
        <p:nvGraphicFramePr>
          <p:cNvPr id="13" name="차트 12"/>
          <p:cNvGraphicFramePr/>
          <p:nvPr>
            <p:extLst/>
          </p:nvPr>
        </p:nvGraphicFramePr>
        <p:xfrm>
          <a:off x="354311" y="2704102"/>
          <a:ext cx="9263450" cy="274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표 3"/>
          <p:cNvGraphicFramePr>
            <a:graphicFrameLocks noGrp="1"/>
          </p:cNvGraphicFramePr>
          <p:nvPr>
            <p:extLst/>
          </p:nvPr>
        </p:nvGraphicFramePr>
        <p:xfrm>
          <a:off x="417507" y="5348971"/>
          <a:ext cx="9200254" cy="1243965"/>
        </p:xfrm>
        <a:graphic>
          <a:graphicData uri="http://schemas.openxmlformats.org/drawingml/2006/table">
            <a:tbl>
              <a:tblPr/>
              <a:tblGrid>
                <a:gridCol w="6571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71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71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571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71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571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571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716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571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5716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5716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65716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657161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57161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빠른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 적응을 위한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 경험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봉사활동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등의 참여를 통한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인성 강화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전공분야의 능력을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증명할 수 있는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 관련 자격증 보유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동아리 및 그룹 활동을 통한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적극성 및 협동성 고취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분야에 걸친 풍부한 상식 보유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어학능력 증명을 위한 높은 점수의 어학시험 성적표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개인의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전문성 및 능력 증명을 위한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각종 대회 및 공모전 응시 및 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수상 경력 보유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인내심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전문성 향상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직업관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도덕성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적극성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사고력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포트폴리오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9155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취업을 위한 준비사항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ko-KR" altLang="en-US" dirty="0"/>
              <a:t> </a:t>
            </a:r>
            <a:r>
              <a:rPr lang="en-US" altLang="ko-KR" dirty="0"/>
              <a:t>(1/2)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44100" y="6455393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3" name="Text Box 5"/>
          <p:cNvSpPr txBox="1">
            <a:spLocks noChangeArrowheads="1"/>
          </p:cNvSpPr>
          <p:nvPr/>
        </p:nvSpPr>
        <p:spPr bwMode="auto">
          <a:xfrm>
            <a:off x="8414837" y="1037658"/>
            <a:ext cx="1139736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%)</a:t>
            </a:r>
          </a:p>
        </p:txBody>
      </p:sp>
      <p:graphicFrame>
        <p:nvGraphicFramePr>
          <p:cNvPr id="45" name="표 44"/>
          <p:cNvGraphicFramePr>
            <a:graphicFrameLocks noGrp="1"/>
          </p:cNvGraphicFramePr>
          <p:nvPr>
            <p:extLst/>
          </p:nvPr>
        </p:nvGraphicFramePr>
        <p:xfrm>
          <a:off x="344100" y="1196967"/>
          <a:ext cx="9217411" cy="5258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2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1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57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5796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55796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55796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557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557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557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557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579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5579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5579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55796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5579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55796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1020210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빠른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적응을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위한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 경험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봉사활동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등의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참여를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통한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인성 강화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분야의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능력을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증명할 수 있는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 관련 자격증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동아리 및 그룹 활동을 통한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적극성 및 협동성 고취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분야에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걸친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풍부한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상식 보유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어학능력 증명을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위한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높은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점수의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어학시험 성적표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개인의 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전문성 및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능력 증명을 위한 각종</a:t>
                      </a:r>
                      <a:r>
                        <a:rPr lang="en-US" altLang="ko-KR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대회 및 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공모전 응시 및 수상</a:t>
                      </a:r>
                      <a:r>
                        <a:rPr lang="en-US" altLang="ko-KR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경력 보유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인내심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전문성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향상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직업관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도덕성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적극성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사고력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포트폴리오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755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6550">
                <a:tc rowSpan="4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예체능계열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인문사회계열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39.7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자연계열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공학계열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93.8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6550">
                <a:tc row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성별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남자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69.6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여자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(60)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6550">
                <a:tc rowSpan="5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연령별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40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34.4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60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6550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근무년수별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이하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71.4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3~4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64.7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58.8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5~6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7~8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9~10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11</a:t>
                      </a:r>
                      <a:r>
                        <a:rPr lang="ko-KR" altLang="en-US" sz="800" u="none" strike="noStrike" kern="1200" spc="-100" baseline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(57)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56.1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76550">
                <a:tc rowSpan="6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직업별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경영층</a:t>
                      </a:r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임원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(48)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부장급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차장급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과장급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28.6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대리급</a:t>
                      </a:r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계장</a:t>
                      </a:r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800" u="none" strike="noStrike" kern="1200" spc="-100" baseline="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주임급</a:t>
                      </a:r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(19)*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26.3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21.1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7655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사원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(20)*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8753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취업을 위한 준비사항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2) </a:t>
            </a:r>
            <a:r>
              <a:rPr lang="ko-KR" altLang="en-US" dirty="0"/>
              <a:t>계열 및 응답자 </a:t>
            </a:r>
            <a:r>
              <a:rPr lang="ko-KR" altLang="en-US" dirty="0" err="1"/>
              <a:t>특성별</a:t>
            </a:r>
            <a:r>
              <a:rPr lang="ko-KR" altLang="en-US" dirty="0"/>
              <a:t> </a:t>
            </a:r>
            <a:r>
              <a:rPr lang="en-US" altLang="ko-KR" dirty="0"/>
              <a:t>(1/2)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584" y="6381750"/>
            <a:ext cx="1670329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Base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가 작아</a:t>
            </a:r>
            <a:r>
              <a:rPr lang="en-US" altLang="ko-KR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(n&lt;30) </a:t>
            </a:r>
            <a:r>
              <a: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해석에 유의</a:t>
            </a:r>
            <a:endParaRPr lang="en-US" altLang="ko-KR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414837" y="1037658"/>
            <a:ext cx="1139736" cy="13849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lIns="0" tIns="0" rIns="0" bIns="0" anchor="b" anchorCtr="0">
            <a:spAutoFit/>
          </a:bodyPr>
          <a:lstStyle/>
          <a:p>
            <a:pPr algn="r">
              <a:defRPr/>
            </a:pPr>
            <a:r>
              <a:rPr lang="en-US" altLang="ko-KR" sz="900" dirty="0">
                <a:latin typeface="Trebuchet MS" panose="020B0603020202020204" pitchFamily="34" charset="0"/>
              </a:rPr>
              <a:t>(Base=</a:t>
            </a:r>
            <a:r>
              <a:rPr lang="ko-KR" altLang="en-US" sz="900" dirty="0">
                <a:latin typeface="Trebuchet MS" panose="020B0603020202020204" pitchFamily="34" charset="0"/>
              </a:rPr>
              <a:t>전체</a:t>
            </a:r>
            <a:r>
              <a:rPr lang="en-US" altLang="ko-KR" sz="900" dirty="0">
                <a:latin typeface="Trebuchet MS" panose="020B0603020202020204" pitchFamily="34" charset="0"/>
              </a:rPr>
              <a:t>, n=106, %)</a:t>
            </a:r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/>
          </p:nvPr>
        </p:nvGraphicFramePr>
        <p:xfrm>
          <a:off x="344100" y="1196967"/>
          <a:ext cx="9210470" cy="5184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6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8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161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53496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1016879">
                <a:tc gridSpan="2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2018</a:t>
                      </a:r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년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800" b="1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사례수</a:t>
                      </a:r>
                      <a:r>
                        <a:rPr lang="en-US" altLang="ko-KR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빠른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적응을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위한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 경험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봉사활동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등의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참여를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통한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인성 강화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분야의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능력을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증명할 수 있는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전공 관련 자격증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동아리 및 그룹 활동을 통한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적극성 및 협동성 고취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분야에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걸친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풍부한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상식 보유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어학능력 증명을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위한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높은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점수의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어학시험 성적표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개인의 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전문성 및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능력 증명을 위한 각종</a:t>
                      </a:r>
                      <a:r>
                        <a:rPr lang="en-US" altLang="ko-KR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대회 및 </a:t>
                      </a:r>
                      <a:endParaRPr lang="en-US" altLang="ko-KR" sz="800" b="1" u="none" strike="noStrike" kern="1200" spc="-70" baseline="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t" latinLnBrk="1" hangingPunct="1"/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공모전 응시 및 수상</a:t>
                      </a:r>
                      <a:r>
                        <a:rPr lang="en-US" altLang="ko-KR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ko-KR" altLang="en-US" sz="800" b="1" u="none" strike="noStrike" kern="1200" spc="-7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경력 보유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인내심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전문성 </a:t>
                      </a:r>
                      <a:endParaRPr lang="en-US" altLang="ko-KR" sz="800" b="1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향상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직업관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도덕성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적극성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사고력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포트폴리오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7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98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800" b="1" u="none" strike="noStrike" baseline="0" dirty="0"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전체</a:t>
                      </a:r>
                      <a:endParaRPr lang="ko-KR" altLang="en-US" sz="800" b="1" i="0" u="none" strike="noStrike" baseline="0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(106)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45.3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19.8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0.9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867">
                <a:tc rowSpan="7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직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원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수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(76)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59.2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~100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(8)*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100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~200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200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~300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300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~500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(6)*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500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</a:t>
                      </a:r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~1,000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(3)*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1" hangingPunct="1"/>
                      <a:r>
                        <a:rPr lang="en-US" altLang="ko-KR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1,000</a:t>
                      </a:r>
                      <a:r>
                        <a:rPr lang="ko-KR" altLang="en-US" sz="800" u="none" strike="noStrike" kern="1200" spc="-100" baseline="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인 이상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867">
                <a:tc rowSpan="13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업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종</a:t>
                      </a:r>
                      <a:endParaRPr lang="en-US" altLang="ko-KR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marL="0" algn="ctr" defTabSz="914400" rtl="0" eaLnBrk="1" fontAlgn="auto" latinLnBrk="0" hangingPunct="1"/>
                      <a:r>
                        <a:rPr lang="ko-KR" altLang="en-US" sz="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  <a:cs typeface="+mn-cs"/>
                        </a:rPr>
                        <a:t>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제조업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전기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 및 수도사업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도매 및 소매업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숙박 및 </a:t>
                      </a:r>
                      <a:r>
                        <a:rPr lang="ko-KR" altLang="en-US" sz="800" b="0" i="0" u="none" strike="noStrike" spc="-100" baseline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음식점업</a:t>
                      </a:r>
                      <a:endParaRPr lang="ko-KR" altLang="en-US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(7)*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14.3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운수업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통신업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80.0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40.0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사업서비스업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63.6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27.3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공공행정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사회보장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교육 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(40)*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15.0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2.5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90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 및 사회복지사업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(15)*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73.3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6.7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marL="0" algn="ctr" defTabSz="914400" rtl="0" eaLnBrk="1" fontAlgn="auto" latinLnBrk="0" hangingPunct="1"/>
                      <a:endParaRPr lang="ko-KR" altLang="en-US" sz="800" b="1" u="none" strike="noStrike" kern="1200" dirty="0">
                        <a:solidFill>
                          <a:schemeClr val="dk1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오락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 및 운동관련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945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 공공</a:t>
                      </a:r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수리 및 </a:t>
                      </a:r>
                      <a:endParaRPr lang="en-US" altLang="ko-KR" sz="8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altLang="ko-KR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개인서비스업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72.7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36.4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54.5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18.2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9.1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68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8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기타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(1)*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100.0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맑은 고딕" panose="020B0503020000020004" pitchFamily="50" charset="-127"/>
                        </a:rPr>
                        <a:t>-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900" dirty="0" smtClean="0"/>
                        <a:t>-</a:t>
                      </a:r>
                      <a:endParaRPr lang="ko-KR" altLang="en-US" sz="9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8396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결론 요약 및 제언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Part F</a:t>
            </a:r>
          </a:p>
        </p:txBody>
      </p:sp>
    </p:spTree>
    <p:extLst>
      <p:ext uri="{BB962C8B-B14F-4D97-AF65-F5344CB8AC3E}">
        <p14:creationId xmlns:p14="http://schemas.microsoft.com/office/powerpoint/2010/main" val="23932035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요약 및 제언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1) </a:t>
            </a:r>
            <a:r>
              <a:rPr lang="ko-KR" altLang="en-US" dirty="0" smtClean="0"/>
              <a:t>주요 만족도 평가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산업체 종합만족도는 </a:t>
            </a:r>
            <a:r>
              <a:rPr lang="en-US" altLang="ko-KR" dirty="0"/>
              <a:t>75.4</a:t>
            </a:r>
            <a:r>
              <a:rPr lang="ko-KR" altLang="en-US" dirty="0"/>
              <a:t>점으로</a:t>
            </a:r>
            <a:r>
              <a:rPr lang="en-US" altLang="ko-KR" dirty="0"/>
              <a:t>, </a:t>
            </a:r>
            <a:r>
              <a:rPr lang="ko-KR" altLang="en-US" dirty="0" smtClean="0"/>
              <a:t>전년 대비 소폭 하락함</a:t>
            </a:r>
            <a:endParaRPr lang="en-US" altLang="ko-KR" dirty="0" smtClean="0"/>
          </a:p>
          <a:p>
            <a:r>
              <a:rPr lang="ko-KR" altLang="en-US" dirty="0" smtClean="0"/>
              <a:t>작년에 </a:t>
            </a:r>
            <a:r>
              <a:rPr lang="ko-KR" altLang="en-US" dirty="0"/>
              <a:t>이어 국제대학교 인지도에 대한 만족도가 가장 높은 반면</a:t>
            </a:r>
            <a:r>
              <a:rPr lang="en-US" altLang="ko-KR" dirty="0"/>
              <a:t>, </a:t>
            </a:r>
            <a:r>
              <a:rPr lang="ko-KR" altLang="en-US" dirty="0"/>
              <a:t>국제대학교 출신 직원 및 현장실습생에 대한 만족도는 가장 미흡</a:t>
            </a:r>
          </a:p>
          <a:p>
            <a:r>
              <a:rPr lang="ko-KR" altLang="en-US" dirty="0"/>
              <a:t>추천 의향과 기대 대비 채용 만족도는 </a:t>
            </a:r>
            <a:r>
              <a:rPr lang="ko-KR" altLang="en-US" dirty="0" smtClean="0"/>
              <a:t>또한 전년 </a:t>
            </a:r>
            <a:r>
              <a:rPr lang="ko-KR" altLang="en-US" dirty="0"/>
              <a:t>대비 소폭 하락하였음</a:t>
            </a:r>
          </a:p>
          <a:p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1346729" y="2276872"/>
            <a:ext cx="8559271" cy="4058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2018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년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국제대학교 산업체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종합만족도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75.4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전년 대비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-1.9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 하락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계열별로는 자연계열의 만족도가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78.4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점으로 가장 높고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전년 대비 만족도 또한 상대적으로 크게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(+3.0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)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상승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/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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계열별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종합만족도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자연계열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(78.4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인문사회계열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(76.4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공학계열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(73.5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&gt;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예체능계열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(70.3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차원별로는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국제대학교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인지도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(76.0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전반적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만족도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(75.6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산학협력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(75.1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·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현장실습생 자질 및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(74.2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  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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 차원의 만족도가 전년 대비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하락한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가운데 특히 국제대학교 인지도가 가장 큰 폭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(-3.4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으로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하락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국제대학교 인지도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향후 발전가능성이 높은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대학이다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(86.2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산업계의 발전에 기여하는 대학이다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(82.9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               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직무능력 향상 교육 프로그램 운영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(82.5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·</a:t>
            </a:r>
            <a:r>
              <a:rPr lang="ko-KR" altLang="en-US" sz="1200" b="1" kern="0" spc="-15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현장실습생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자질 및 인성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만족도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(86.0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책임감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(83.2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직업윤리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(80.2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                                 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필요도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–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책임감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95.0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(94.0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직업윤리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(92.9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산학협력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지속적으로 산학협력을 하고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싶다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(84.1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산학협력 프로그램을 적극적으로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추진한다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(82.2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산학협력 프로그램 운영에 산업체 요구를 적극적으로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반영한다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(81.3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전반적 만족도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72.6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	    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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기대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대비 채용 만족이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75.1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점으로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추천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의향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(72.3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에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비해 상대적으로 높게 나타남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  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                      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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전년 대비 만족도는 모든 항목이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하락한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가운데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추천 의향의 하락폭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(-3.0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 큰 편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348969" y="2229192"/>
            <a:ext cx="911474" cy="920970"/>
          </a:xfrm>
          <a:prstGeom prst="roundRect">
            <a:avLst>
              <a:gd name="adj" fmla="val 35213"/>
            </a:avLst>
          </a:prstGeom>
          <a:solidFill>
            <a:srgbClr val="195C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latin typeface="Trebuchet MS" panose="020B0603020202020204" pitchFamily="34" charset="0"/>
                <a:ea typeface="맑은 고딕" panose="020B0503020000020004" pitchFamily="50" charset="-127"/>
              </a:rPr>
              <a:t>종합</a:t>
            </a:r>
            <a:endParaRPr lang="en-US" altLang="ko-KR" sz="1400" b="1" dirty="0">
              <a:latin typeface="Trebuchet MS" panose="020B0603020202020204" pitchFamily="34" charset="0"/>
              <a:ea typeface="맑은 고딕" panose="020B0503020000020004" pitchFamily="50" charset="-127"/>
            </a:endParaRPr>
          </a:p>
          <a:p>
            <a:pPr algn="ctr"/>
            <a:r>
              <a:rPr lang="ko-KR" altLang="en-US" sz="1400" b="1" dirty="0">
                <a:latin typeface="Trebuchet MS" panose="020B0603020202020204" pitchFamily="34" charset="0"/>
                <a:ea typeface="맑은 고딕" panose="020B0503020000020004" pitchFamily="50" charset="-127"/>
              </a:rPr>
              <a:t>만족도</a:t>
            </a:r>
          </a:p>
        </p:txBody>
      </p:sp>
      <p:sp>
        <p:nvSpPr>
          <p:cNvPr id="21" name="모서리가 둥근 직사각형 20"/>
          <p:cNvSpPr/>
          <p:nvPr/>
        </p:nvSpPr>
        <p:spPr>
          <a:xfrm>
            <a:off x="348969" y="3355192"/>
            <a:ext cx="911474" cy="2980227"/>
          </a:xfrm>
          <a:prstGeom prst="roundRect">
            <a:avLst>
              <a:gd name="adj" fmla="val 35213"/>
            </a:avLst>
          </a:prstGeom>
          <a:solidFill>
            <a:srgbClr val="557F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>
                <a:latin typeface="Trebuchet MS" panose="020B0603020202020204" pitchFamily="34" charset="0"/>
              </a:rPr>
              <a:t>차원별</a:t>
            </a:r>
          </a:p>
          <a:p>
            <a:pPr algn="ctr"/>
            <a:r>
              <a:rPr lang="ko-KR" altLang="en-US" sz="1400" b="1">
                <a:latin typeface="Trebuchet MS" panose="020B0603020202020204" pitchFamily="34" charset="0"/>
              </a:rPr>
              <a:t>만족도</a:t>
            </a:r>
          </a:p>
        </p:txBody>
      </p:sp>
    </p:spTree>
    <p:extLst>
      <p:ext uri="{BB962C8B-B14F-4D97-AF65-F5344CB8AC3E}">
        <p14:creationId xmlns:p14="http://schemas.microsoft.com/office/powerpoint/2010/main" val="80632563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요약 및 제언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2) </a:t>
            </a:r>
            <a:r>
              <a:rPr lang="ko-KR" altLang="en-US" dirty="0" smtClean="0"/>
              <a:t>만족도 제고를 위한 핵심 요소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 smtClean="0"/>
              <a:t>국제대학교 산업체의 만족도 제고를 위한 핵심 요소는 국제대학교 산학협력 만족도 차원</a:t>
            </a:r>
            <a:endParaRPr lang="en-US" altLang="ko-KR" dirty="0" smtClean="0"/>
          </a:p>
          <a:p>
            <a:r>
              <a:rPr lang="ko-KR" altLang="en-US" dirty="0" smtClean="0"/>
              <a:t>특히 산학협력에 대한 기대수준 및 요구사항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산업체 요구 반영에 대한 항목이 중점 개선 영역으로 나타나 개선 노력 필요</a:t>
            </a:r>
            <a:endParaRPr lang="ko-KR" altLang="en-US" dirty="0"/>
          </a:p>
        </p:txBody>
      </p:sp>
      <p:sp>
        <p:nvSpPr>
          <p:cNvPr id="69" name="직사각형 68"/>
          <p:cNvSpPr/>
          <p:nvPr/>
        </p:nvSpPr>
        <p:spPr>
          <a:xfrm>
            <a:off x="1146257" y="2297273"/>
            <a:ext cx="8559271" cy="3465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전체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Action Matrix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분석 결과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중요도와 만족도가 모두 낮아 점진적인  개선이 필요한 영역은 국제대학교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산학협력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만족도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국제대학교 인지도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최신 학문이나 기술을 반영하여 우수한 인재를 양성하는 대학이다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가치 있고 경쟁력 있는 교육서비스를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/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              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제공하는 대학이다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배운 지식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기술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 현업에서 잘 활용되고 있다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지역 대표 전문 교육기관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·</a:t>
            </a:r>
            <a:r>
              <a:rPr lang="ko-KR" altLang="en-US" sz="1200" b="1" kern="0" spc="-15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현장실습생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자질 및 인성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조직이해능력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문제해결능력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대인관계능력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의사소통능력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산학협력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국제대학교와의 산학협력을 통해 실질적 도움을 받고 있다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국제대학교와의 산학협력 내용이 귀사의 요구와 기대수준에 부합한다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</a:t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국제대학교와의 산학협력을 통해 회사의 기술적 애로사항 및 인력수급 문제가 해결되었다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</a:t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국제대학교는 산학협력 프로그램 운영에 산업체 요구를 적극적으로 반영한다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800" b="1" kern="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8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국제대학교 인지도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지역 대표 전문 교육기관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(79.1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배운 지식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기술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이 현업에서 잘 활용되고 있다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(80.5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</a:t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	            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최신 학문이나 기술을 반영하여 우수한 인재를 양성하는 대학이다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(81.6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en-US" altLang="ko-KR" sz="1200" b="1" kern="0" spc="-150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·</a:t>
            </a:r>
            <a:r>
              <a:rPr lang="ko-KR" altLang="en-US" sz="1200" b="1" kern="0" spc="-15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현장실습생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자질 및 인성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외국어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(64.2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전공분야 전문 지식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(74.7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&lt;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수리능력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자원관리능력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각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75.0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산학협력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산학협력을 통해 회사의 기술적 애로사항 및 인력수급 문제가 해결되었다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(79.9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&lt; </a:t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                </a:t>
            </a:r>
            <a:r>
              <a:rPr lang="en-US" altLang="ko-KR" sz="105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산학협력을 통해 실질적 도움을 받고 있다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(80.3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,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산학협력 내용이 귀사의 요구와 기대수준에 부합된다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(81.1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</a:t>
            </a:r>
            <a:endParaRPr lang="ko-KR" altLang="en-US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50351" y="2230921"/>
            <a:ext cx="895906" cy="2039241"/>
          </a:xfrm>
          <a:prstGeom prst="roundRect">
            <a:avLst>
              <a:gd name="adj" fmla="val 35213"/>
            </a:avLst>
          </a:prstGeom>
          <a:solidFill>
            <a:srgbClr val="56B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dirty="0" err="1" smtClean="0">
                <a:latin typeface="Trebuchet MS" panose="020B0603020202020204" pitchFamily="34" charset="0"/>
              </a:rPr>
              <a:t>차원별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중점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개선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요인</a:t>
            </a:r>
            <a:endParaRPr lang="ko-KR" altLang="en-US" sz="1400" b="1" dirty="0">
              <a:latin typeface="Trebuchet MS" panose="020B0603020202020204" pitchFamily="34" charset="0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255685" y="4391162"/>
            <a:ext cx="895906" cy="1414102"/>
          </a:xfrm>
          <a:prstGeom prst="roundRect">
            <a:avLst>
              <a:gd name="adj" fmla="val 35213"/>
            </a:avLst>
          </a:prstGeom>
          <a:solidFill>
            <a:srgbClr val="56B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dirty="0" err="1" smtClean="0">
                <a:latin typeface="Trebuchet MS" panose="020B0603020202020204" pitchFamily="34" charset="0"/>
              </a:rPr>
              <a:t>차원별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만족도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하위</a:t>
            </a:r>
            <a:endParaRPr lang="en-US" altLang="ko-KR" sz="1400" b="1" dirty="0" smtClean="0"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 smtClean="0">
                <a:latin typeface="Trebuchet MS" panose="020B0603020202020204" pitchFamily="34" charset="0"/>
              </a:rPr>
              <a:t>항목</a:t>
            </a:r>
            <a:endParaRPr lang="ko-KR" altLang="en-US" sz="1400" b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864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결과 요약 및 제언</a:t>
            </a:r>
          </a:p>
        </p:txBody>
      </p:sp>
      <p:sp>
        <p:nvSpPr>
          <p:cNvPr id="4" name="부제목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 smtClean="0"/>
              <a:t>3) </a:t>
            </a:r>
            <a:r>
              <a:rPr lang="ko-KR" altLang="en-US" dirty="0" smtClean="0"/>
              <a:t>전문대학 교육 관련 인식 및 채용 의향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전문대학교육 관련 인식은 </a:t>
            </a:r>
            <a:r>
              <a:rPr lang="en-US" altLang="ko-KR" dirty="0"/>
              <a:t>66.2</a:t>
            </a:r>
            <a:r>
              <a:rPr lang="ko-KR" altLang="en-US" dirty="0"/>
              <a:t>점으로 전년 대비 하락함</a:t>
            </a:r>
          </a:p>
          <a:p>
            <a:r>
              <a:rPr lang="ko-KR" altLang="en-US" dirty="0"/>
              <a:t>현업에 필요한 지식 및 기술 습득 도움성에 대해서는 평가가 높지만</a:t>
            </a:r>
            <a:r>
              <a:rPr lang="en-US" altLang="ko-KR" dirty="0"/>
              <a:t>, </a:t>
            </a:r>
            <a:r>
              <a:rPr lang="ko-KR" altLang="en-US" dirty="0" smtClean="0"/>
              <a:t>산업 </a:t>
            </a:r>
            <a:r>
              <a:rPr lang="ko-KR" altLang="en-US" dirty="0"/>
              <a:t>환경 변화에 따른 기업의 요구를 </a:t>
            </a:r>
            <a:r>
              <a:rPr lang="ko-KR" altLang="en-US" dirty="0" smtClean="0"/>
              <a:t>교육과정에 </a:t>
            </a:r>
            <a:r>
              <a:rPr lang="ko-KR" altLang="en-US" dirty="0"/>
              <a:t>반영하는지에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대해서는 </a:t>
            </a:r>
            <a:r>
              <a:rPr lang="ko-KR" altLang="en-US" dirty="0"/>
              <a:t>평가가 다소 미흡</a:t>
            </a:r>
          </a:p>
          <a:p>
            <a:r>
              <a:rPr lang="ko-KR" altLang="en-US" dirty="0"/>
              <a:t>국제대학교 졸업생 채용 의향은 </a:t>
            </a:r>
            <a:r>
              <a:rPr lang="en-US" altLang="ko-KR" dirty="0"/>
              <a:t>79.2%</a:t>
            </a:r>
            <a:r>
              <a:rPr lang="ko-KR" altLang="en-US" dirty="0"/>
              <a:t>로 높은 편이며</a:t>
            </a:r>
            <a:r>
              <a:rPr lang="en-US" altLang="ko-KR" dirty="0"/>
              <a:t>, </a:t>
            </a:r>
            <a:r>
              <a:rPr lang="ko-KR" altLang="en-US" dirty="0"/>
              <a:t>특히 공학계열의 채용 의향이 가장 </a:t>
            </a:r>
            <a:r>
              <a:rPr lang="ko-KR" altLang="en-US" dirty="0" smtClean="0"/>
              <a:t>높음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218265" y="2654357"/>
            <a:ext cx="8559271" cy="299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전문대학교육 관련 인식은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66.2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점으로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전년 대비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-9.8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점 하락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항목별로는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전문대학의 교육은 현업에서 필요한 지식 및 기술을 습득하는 데 도움이 </a:t>
            </a:r>
            <a:r>
              <a:rPr lang="ko-KR" altLang="en-US" sz="1200" b="1" kern="0" spc="-15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된다가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66.7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점으로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가장 높은 반면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, </a:t>
            </a:r>
            <a:b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</a:b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요즘 전문대학은 산업 환경 변화에 따른 기업의 요구를 교육 내용에 반영하고 있다는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65.3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점으로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가장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낮음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sym typeface="Wingdings" panose="05000000000000000000" pitchFamily="2" charset="2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직원 채용 시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주 이용 방법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공개채용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(68.9%)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학교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교수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)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추천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(16.0%)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현장실습생 중에서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채용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(7.5%)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직원 채용 시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중요 </a:t>
            </a:r>
            <a:r>
              <a:rPr lang="ko-KR" altLang="en-US" sz="1200" b="1" kern="0" spc="-150" dirty="0" err="1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고려요소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인성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(84.0%)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실무능력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(71.7%)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소통능력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(41.5%)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전공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(35.8%)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국제대학교 출신 졸업생 채용 의향 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: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채용할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계획이다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(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79.2%),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채용할 계획이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없다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(3.8%)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sym typeface="Wingdings" panose="05000000000000000000" pitchFamily="2" charset="2"/>
            </a:endParaRPr>
          </a:p>
          <a:p>
            <a:pPr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 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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계열별 채용의향은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공학계열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(87.5%)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자연계열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(80.0%)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인문사회계열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(77.9%) </a:t>
            </a:r>
            <a:r>
              <a:rPr lang="en-US" altLang="ko-KR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예체능계열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(75.0%)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</a:endParaRPr>
          </a:p>
          <a:p>
            <a:pPr marL="171450" indent="-171450" fontAlgn="base" latinLnBrk="0">
              <a:lnSpc>
                <a:spcPct val="110000"/>
              </a:lnSpc>
              <a:spcBef>
                <a:spcPts val="400"/>
              </a:spcBef>
              <a:spcAft>
                <a:spcPct val="0"/>
              </a:spcAft>
              <a:buClr>
                <a:srgbClr val="0070C0"/>
              </a:buClr>
              <a:buFont typeface="Wingdings" pitchFamily="2" charset="2"/>
              <a:buChar char="þ"/>
            </a:pPr>
            <a:r>
              <a:rPr lang="ko-KR" altLang="en-US" sz="1200" b="1" kern="0" spc="-15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취업 준비사항 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: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빠른 현장 적응을 위한 다양한 실습 경험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(62.3%) &gt;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사회 봉사활동 등의 참여를 통한 인성 강화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(45.3%)</a:t>
            </a:r>
            <a:b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</a:b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	     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전공분야의 능력을 증명할 수 있는 전공 관련 자격증 보유</a:t>
            </a:r>
            <a:r>
              <a:rPr lang="en-US" altLang="ko-KR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(42.5%)</a:t>
            </a:r>
            <a:r>
              <a:rPr lang="ko-KR" altLang="en-US" sz="1200" b="1" kern="0" spc="-15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맑은 고딕" panose="020B0503020000020004" pitchFamily="50" charset="-127"/>
              </a:rPr>
              <a:t> </a:t>
            </a:r>
            <a:endParaRPr lang="en-US" altLang="ko-KR" sz="1200" b="1" kern="0" spc="-150" dirty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맑은 고딕" panose="020B0503020000020004" pitchFamily="50" charset="-127"/>
              <a:sym typeface="Wingdings" panose="05000000000000000000" pitchFamily="2" charset="2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322359" y="2492896"/>
            <a:ext cx="895906" cy="1103069"/>
          </a:xfrm>
          <a:prstGeom prst="roundRect">
            <a:avLst>
              <a:gd name="adj" fmla="val 35213"/>
            </a:avLst>
          </a:prstGeom>
          <a:solidFill>
            <a:srgbClr val="94C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전문</a:t>
            </a:r>
          </a:p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대학</a:t>
            </a:r>
            <a:endParaRPr lang="en-US" altLang="ko-KR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교육</a:t>
            </a:r>
          </a:p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인식</a:t>
            </a:r>
          </a:p>
        </p:txBody>
      </p:sp>
      <p:sp>
        <p:nvSpPr>
          <p:cNvPr id="23" name="모서리가 둥근 직사각형 22"/>
          <p:cNvSpPr/>
          <p:nvPr/>
        </p:nvSpPr>
        <p:spPr>
          <a:xfrm>
            <a:off x="322359" y="4089650"/>
            <a:ext cx="895906" cy="1550126"/>
          </a:xfrm>
          <a:prstGeom prst="roundRect">
            <a:avLst>
              <a:gd name="adj" fmla="val 35213"/>
            </a:avLst>
          </a:prstGeom>
          <a:solidFill>
            <a:srgbClr val="6DAB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채용</a:t>
            </a:r>
          </a:p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관련</a:t>
            </a:r>
            <a:endParaRPr lang="en-US" altLang="ko-KR" sz="1400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ko-KR" altLang="en-US" sz="1400" b="1" dirty="0">
                <a:solidFill>
                  <a:schemeClr val="bg1"/>
                </a:solidFill>
                <a:latin typeface="Trebuchet MS" panose="020B0603020202020204" pitchFamily="34" charset="0"/>
              </a:rPr>
              <a:t>의향</a:t>
            </a:r>
          </a:p>
        </p:txBody>
      </p:sp>
    </p:spTree>
    <p:extLst>
      <p:ext uri="{BB962C8B-B14F-4D97-AF65-F5344CB8AC3E}">
        <p14:creationId xmlns:p14="http://schemas.microsoft.com/office/powerpoint/2010/main" val="3002736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조사 내용</a:t>
            </a:r>
          </a:p>
        </p:txBody>
      </p:sp>
      <p:grpSp>
        <p:nvGrpSpPr>
          <p:cNvPr id="58" name="그룹 57"/>
          <p:cNvGrpSpPr/>
          <p:nvPr/>
        </p:nvGrpSpPr>
        <p:grpSpPr>
          <a:xfrm>
            <a:off x="352725" y="957799"/>
            <a:ext cx="9208788" cy="810000"/>
            <a:chOff x="352725" y="1177780"/>
            <a:chExt cx="9208788" cy="810000"/>
          </a:xfrm>
        </p:grpSpPr>
        <p:sp>
          <p:nvSpPr>
            <p:cNvPr id="12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1177780"/>
              <a:ext cx="7899827" cy="810000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0" name="자유형 39"/>
            <p:cNvSpPr/>
            <p:nvPr/>
          </p:nvSpPr>
          <p:spPr>
            <a:xfrm rot="5400000" flipH="1">
              <a:off x="886155" y="698138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044385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산업체 전문대학</a:t>
              </a:r>
              <a:endParaRPr lang="en-US" altLang="ko-KR" sz="1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교육 관련 인식</a:t>
              </a: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2232617" y="1187844"/>
              <a:ext cx="6766603" cy="756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산업체 수요에 맞는 능력을 가진 산업체 배출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산업 환경 변화에 따른 기업의 요구를 교육 내용에 반영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현업에서 필요한 지식 및 기술을 습득하는데 도움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대학교육에서 배운 기술 유용</a:t>
              </a:r>
              <a:endParaRPr lang="ko-KR" altLang="en-US" sz="1000" b="1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rgbClr val="C00000"/>
                </a:solidFill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52725" y="1846690"/>
            <a:ext cx="9208788" cy="1080000"/>
            <a:chOff x="352725" y="1925817"/>
            <a:chExt cx="9208788" cy="1080000"/>
          </a:xfrm>
        </p:grpSpPr>
        <p:grpSp>
          <p:nvGrpSpPr>
            <p:cNvPr id="3" name="그룹 2"/>
            <p:cNvGrpSpPr/>
            <p:nvPr/>
          </p:nvGrpSpPr>
          <p:grpSpPr>
            <a:xfrm>
              <a:off x="1661686" y="1925817"/>
              <a:ext cx="7899827" cy="1080000"/>
              <a:chOff x="1661686" y="1925817"/>
              <a:chExt cx="7899827" cy="1080000"/>
            </a:xfrm>
          </p:grpSpPr>
          <p:sp>
            <p:nvSpPr>
              <p:cNvPr id="43" name="Rectangle 149" descr="좁은 수평선"/>
              <p:cNvSpPr>
                <a:spLocks noChangeArrowheads="1"/>
              </p:cNvSpPr>
              <p:nvPr/>
            </p:nvSpPr>
            <p:spPr bwMode="auto">
              <a:xfrm>
                <a:off x="1661686" y="1925817"/>
                <a:ext cx="7899827" cy="1080000"/>
              </a:xfrm>
              <a:prstGeom prst="bracketPair">
                <a:avLst>
                  <a:gd name="adj" fmla="val 0"/>
                </a:avLst>
              </a:prstGeom>
              <a:solidFill>
                <a:srgbClr val="F5F7F9"/>
              </a:solidFill>
              <a:ln w="19050">
                <a:solidFill>
                  <a:srgbClr val="D7DFE5"/>
                </a:solidFill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050" b="1" spc="-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45" name="직사각형 44"/>
              <p:cNvSpPr/>
              <p:nvPr/>
            </p:nvSpPr>
            <p:spPr>
              <a:xfrm>
                <a:off x="2232618" y="1935882"/>
                <a:ext cx="3463200" cy="1044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  <a:alpha val="0"/>
                  </a:schemeClr>
                </a:solidFill>
                <a:prstDash val="solid"/>
              </a:ln>
            </p:spPr>
            <p:txBody>
              <a:bodyPr wrap="square" lIns="72000" tIns="72000" rIns="36000" bIns="0" rtlCol="0" anchor="t">
                <a:noAutofit/>
              </a:bodyPr>
              <a:lstStyle/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가치 있고 경쟁력 있는 교육서비스를 제공하는 대학</a:t>
                </a:r>
              </a:p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직무능력 향상을 위한 교육 프로그램 운영</a:t>
                </a:r>
              </a:p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최신 학문이나 기술을 반영하여 우수한 인재를 </a:t>
                </a:r>
                <a:r>
                  <a:rPr lang="en-US" altLang="ko-KR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/>
                </a:r>
                <a:br>
                  <a:rPr lang="en-US" altLang="ko-KR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</a:b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양성하는 대학</a:t>
                </a:r>
              </a:p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배운 지식과 기술이 현업에서 잘 활용</a:t>
                </a:r>
              </a:p>
            </p:txBody>
          </p:sp>
          <p:pic>
            <p:nvPicPr>
              <p:cNvPr id="68" name="그림 67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81704" y="2452607"/>
                <a:ext cx="481680" cy="481682"/>
              </a:xfrm>
              <a:prstGeom prst="rect">
                <a:avLst/>
              </a:prstGeom>
            </p:spPr>
          </p:pic>
          <p:sp>
            <p:nvSpPr>
              <p:cNvPr id="37" name="직사각형 36"/>
              <p:cNvSpPr/>
              <p:nvPr/>
            </p:nvSpPr>
            <p:spPr>
              <a:xfrm>
                <a:off x="5753390" y="1935882"/>
                <a:ext cx="3463200" cy="1044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  <a:alpha val="0"/>
                  </a:schemeClr>
                </a:solidFill>
                <a:prstDash val="solid"/>
              </a:ln>
            </p:spPr>
            <p:txBody>
              <a:bodyPr wrap="square" lIns="72000" tIns="72000" rIns="36000" bIns="0" rtlCol="0" anchor="t">
                <a:noAutofit/>
              </a:bodyPr>
              <a:lstStyle/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산업 환경 변화에 따른 기업 요구를 교육내용에 반영</a:t>
                </a:r>
              </a:p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산업계의 발전에 기여하는 대학</a:t>
                </a:r>
              </a:p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향후 발전가능성이 높은 대학</a:t>
                </a:r>
              </a:p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지역을 대표하는 전문 교육기관</a:t>
                </a:r>
              </a:p>
            </p:txBody>
          </p:sp>
        </p:grpSp>
        <p:sp>
          <p:nvSpPr>
            <p:cNvPr id="44" name="자유형 43"/>
            <p:cNvSpPr/>
            <p:nvPr/>
          </p:nvSpPr>
          <p:spPr>
            <a:xfrm rot="5400000" flipH="1">
              <a:off x="886155" y="1446176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044385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국제대학교</a:t>
              </a:r>
              <a:endParaRPr lang="en-US" altLang="ko-KR" sz="1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인지도</a:t>
              </a: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352725" y="3005581"/>
            <a:ext cx="9208788" cy="720000"/>
            <a:chOff x="352725" y="4406755"/>
            <a:chExt cx="9208788" cy="720000"/>
          </a:xfrm>
        </p:grpSpPr>
        <p:sp>
          <p:nvSpPr>
            <p:cNvPr id="47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4406755"/>
              <a:ext cx="7899827" cy="720000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48" name="자유형 47"/>
            <p:cNvSpPr/>
            <p:nvPr/>
          </p:nvSpPr>
          <p:spPr>
            <a:xfrm rot="5400000" flipH="1">
              <a:off x="886155" y="3914413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044385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직원</a:t>
              </a:r>
              <a:r>
                <a:rPr lang="en-US" altLang="ko-KR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·</a:t>
              </a: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현장실습생</a:t>
              </a:r>
              <a:endParaRPr lang="en-US" altLang="ko-KR" sz="1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자질 및 인성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2232618" y="4448570"/>
              <a:ext cx="6984094" cy="648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전공분야 전문 지식 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외국어 능력 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의사소통능력 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수리능력 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문제해결능력 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자기개발능력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자원관리능력 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대인관계능력 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정보능력 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기술능력 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조직이해능력 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직업윤리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인성 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창의성 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/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책임감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352725" y="5582252"/>
            <a:ext cx="9208788" cy="800986"/>
            <a:chOff x="352725" y="5482713"/>
            <a:chExt cx="9208788" cy="800986"/>
          </a:xfrm>
        </p:grpSpPr>
        <p:sp>
          <p:nvSpPr>
            <p:cNvPr id="63" name="Rectangle 149" descr="좁은 수평선"/>
            <p:cNvSpPr>
              <a:spLocks noChangeArrowheads="1"/>
            </p:cNvSpPr>
            <p:nvPr/>
          </p:nvSpPr>
          <p:spPr bwMode="auto">
            <a:xfrm>
              <a:off x="1661686" y="5491699"/>
              <a:ext cx="7899827" cy="792000"/>
            </a:xfrm>
            <a:prstGeom prst="bracketPair">
              <a:avLst>
                <a:gd name="adj" fmla="val 0"/>
              </a:avLst>
            </a:prstGeom>
            <a:solidFill>
              <a:srgbClr val="F5F7F9"/>
            </a:solidFill>
            <a:ln w="19050">
              <a:solidFill>
                <a:srgbClr val="D7DFE5"/>
              </a:solidFill>
            </a:ln>
            <a:ex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/>
            <a:lstStyle/>
            <a:p>
              <a:pPr algn="ctr"/>
              <a:endParaRPr lang="ko-KR" altLang="en-US" sz="105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4" name="자유형 63"/>
            <p:cNvSpPr/>
            <p:nvPr/>
          </p:nvSpPr>
          <p:spPr>
            <a:xfrm rot="5400000" flipH="1">
              <a:off x="886155" y="5012057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044385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직원 채용 관련</a:t>
              </a:r>
              <a:endParaRPr lang="en-US" altLang="ko-KR" sz="14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Monotype Sorts"/>
              </a:endParaRPr>
            </a:p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의향</a:t>
              </a:r>
            </a:p>
          </p:txBody>
        </p:sp>
        <p:sp>
          <p:nvSpPr>
            <p:cNvPr id="65" name="직사각형 64"/>
            <p:cNvSpPr/>
            <p:nvPr/>
          </p:nvSpPr>
          <p:spPr>
            <a:xfrm>
              <a:off x="2232618" y="5482713"/>
              <a:ext cx="3463322" cy="792000"/>
            </a:xfrm>
            <a:prstGeom prst="rect">
              <a:avLst/>
            </a:prstGeom>
            <a:noFill/>
            <a:ln w="12700">
              <a:solidFill>
                <a:schemeClr val="bg1">
                  <a:lumMod val="65000"/>
                  <a:alpha val="0"/>
                </a:schemeClr>
              </a:solidFill>
              <a:prstDash val="solid"/>
            </a:ln>
          </p:spPr>
          <p:txBody>
            <a:bodyPr wrap="square" lIns="72000" tIns="72000" rIns="36000" bIns="0" rtlCol="0" anchor="t">
              <a:noAutofit/>
            </a:bodyPr>
            <a:lstStyle/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직원 채용 시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,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주 이용 방법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직원 채용 시</a:t>
              </a:r>
              <a:r>
                <a:rPr lang="en-US" altLang="ko-KR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, </a:t>
              </a: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중요 고려 요소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국제대학교 출신 졸업생 채용 의향 및 이유</a:t>
              </a:r>
            </a:p>
            <a:p>
              <a:pPr marL="177800" indent="-177800" defTabSz="971550">
                <a:spcAft>
                  <a:spcPts val="100"/>
                </a:spcAft>
                <a:buClr>
                  <a:schemeClr val="bg1">
                    <a:lumMod val="50000"/>
                  </a:schemeClr>
                </a:buClr>
                <a:buFont typeface="Wingdings" panose="05000000000000000000" pitchFamily="2" charset="2"/>
                <a:buChar char="§"/>
              </a:pPr>
              <a:r>
                <a: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rPr>
                <a:t>취업을 위한 준비사항</a:t>
              </a:r>
            </a:p>
          </p:txBody>
        </p:sp>
        <p:pic>
          <p:nvPicPr>
            <p:cNvPr id="69" name="그림 6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9221" y="5739378"/>
              <a:ext cx="446648" cy="446648"/>
            </a:xfrm>
            <a:prstGeom prst="rect">
              <a:avLst/>
            </a:prstGeom>
          </p:spPr>
        </p:pic>
      </p:grpSp>
      <p:pic>
        <p:nvPicPr>
          <p:cNvPr id="70" name="그림 6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628" y="1279548"/>
            <a:ext cx="475834" cy="475836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352725" y="4819363"/>
            <a:ext cx="9208788" cy="684000"/>
            <a:chOff x="352725" y="4740731"/>
            <a:chExt cx="9208788" cy="684000"/>
          </a:xfrm>
        </p:grpSpPr>
        <p:grpSp>
          <p:nvGrpSpPr>
            <p:cNvPr id="61" name="그룹 60"/>
            <p:cNvGrpSpPr/>
            <p:nvPr/>
          </p:nvGrpSpPr>
          <p:grpSpPr>
            <a:xfrm>
              <a:off x="352725" y="4740731"/>
              <a:ext cx="9208788" cy="684000"/>
              <a:chOff x="352725" y="5346555"/>
              <a:chExt cx="9208788" cy="684000"/>
            </a:xfrm>
          </p:grpSpPr>
          <p:sp>
            <p:nvSpPr>
              <p:cNvPr id="55" name="Rectangle 149" descr="좁은 수평선"/>
              <p:cNvSpPr>
                <a:spLocks noChangeArrowheads="1"/>
              </p:cNvSpPr>
              <p:nvPr/>
            </p:nvSpPr>
            <p:spPr bwMode="auto">
              <a:xfrm>
                <a:off x="1661686" y="5346555"/>
                <a:ext cx="7899827" cy="684000"/>
              </a:xfrm>
              <a:prstGeom prst="bracketPair">
                <a:avLst>
                  <a:gd name="adj" fmla="val 0"/>
                </a:avLst>
              </a:prstGeom>
              <a:solidFill>
                <a:srgbClr val="F5F7F9"/>
              </a:solidFill>
              <a:ln w="19050">
                <a:solidFill>
                  <a:srgbClr val="D7DFE5"/>
                </a:solidFill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050" b="1" spc="-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6" name="자유형 55"/>
              <p:cNvSpPr/>
              <p:nvPr/>
            </p:nvSpPr>
            <p:spPr>
              <a:xfrm rot="5400000" flipH="1">
                <a:off x="886155" y="4854213"/>
                <a:ext cx="612000" cy="1678860"/>
              </a:xfrm>
              <a:custGeom>
                <a:avLst/>
                <a:gdLst>
                  <a:gd name="connsiteX0" fmla="*/ 572751 w 572751"/>
                  <a:gd name="connsiteY0" fmla="*/ 1025326 h 1025326"/>
                  <a:gd name="connsiteX1" fmla="*/ 572751 w 572751"/>
                  <a:gd name="connsiteY1" fmla="*/ 632295 h 1025326"/>
                  <a:gd name="connsiteX2" fmla="*/ 572751 w 572751"/>
                  <a:gd name="connsiteY2" fmla="*/ 354613 h 1025326"/>
                  <a:gd name="connsiteX3" fmla="*/ 572751 w 572751"/>
                  <a:gd name="connsiteY3" fmla="*/ 0 h 1025326"/>
                  <a:gd name="connsiteX4" fmla="*/ 0 w 572751"/>
                  <a:gd name="connsiteY4" fmla="*/ 141285 h 1025326"/>
                  <a:gd name="connsiteX5" fmla="*/ 0 w 572751"/>
                  <a:gd name="connsiteY5" fmla="*/ 422489 h 1025326"/>
                  <a:gd name="connsiteX6" fmla="*/ 0 w 572751"/>
                  <a:gd name="connsiteY6" fmla="*/ 632295 h 1025326"/>
                  <a:gd name="connsiteX7" fmla="*/ 0 w 572751"/>
                  <a:gd name="connsiteY7" fmla="*/ 1025326 h 102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2751" h="1025326">
                    <a:moveTo>
                      <a:pt x="572751" y="1025326"/>
                    </a:moveTo>
                    <a:lnTo>
                      <a:pt x="572751" y="632295"/>
                    </a:lnTo>
                    <a:lnTo>
                      <a:pt x="572751" y="354613"/>
                    </a:lnTo>
                    <a:lnTo>
                      <a:pt x="572751" y="0"/>
                    </a:lnTo>
                    <a:lnTo>
                      <a:pt x="0" y="141285"/>
                    </a:lnTo>
                    <a:lnTo>
                      <a:pt x="0" y="422489"/>
                    </a:lnTo>
                    <a:lnTo>
                      <a:pt x="0" y="632295"/>
                    </a:lnTo>
                    <a:lnTo>
                      <a:pt x="0" y="1025326"/>
                    </a:lnTo>
                    <a:close/>
                  </a:path>
                </a:pathLst>
              </a:custGeom>
              <a:solidFill>
                <a:srgbClr val="044385"/>
              </a:solidFill>
              <a:ln w="22225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200"/>
                  </a:spcAft>
                  <a:buClr>
                    <a:srgbClr val="EEECE1"/>
                  </a:buClr>
                  <a:buSzPct val="140000"/>
                  <a:tabLst>
                    <a:tab pos="5648325" algn="l"/>
                  </a:tabLst>
                </a:pPr>
                <a:r>
                  <a:rPr lang="ko-KR" altLang="en-US" sz="1400" b="1" kern="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sym typeface="Monotype Sorts"/>
                  </a:rPr>
                  <a:t>전반적 만족도</a:t>
                </a:r>
              </a:p>
            </p:txBody>
          </p:sp>
          <p:sp>
            <p:nvSpPr>
              <p:cNvPr id="57" name="직사각형 56"/>
              <p:cNvSpPr/>
              <p:nvPr/>
            </p:nvSpPr>
            <p:spPr>
              <a:xfrm>
                <a:off x="2232618" y="5384789"/>
                <a:ext cx="3463322" cy="556871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  <a:alpha val="0"/>
                  </a:schemeClr>
                </a:solidFill>
                <a:prstDash val="solid"/>
              </a:ln>
            </p:spPr>
            <p:txBody>
              <a:bodyPr wrap="square" lIns="72000" tIns="72000" rIns="36000" bIns="0" rtlCol="0" anchor="t">
                <a:noAutofit/>
              </a:bodyPr>
              <a:lstStyle/>
              <a:p>
                <a:pPr marL="177800" indent="-177800" defTabSz="971550">
                  <a:spcAft>
                    <a:spcPts val="1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전반적 만족도</a:t>
                </a:r>
              </a:p>
              <a:p>
                <a:pPr marL="177800" indent="-177800" defTabSz="971550">
                  <a:spcAft>
                    <a:spcPts val="1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추천 의향</a:t>
                </a:r>
              </a:p>
              <a:p>
                <a:pPr marL="177800" indent="-177800" defTabSz="971550">
                  <a:spcAft>
                    <a:spcPts val="1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기대 대비 채용 후 만족도</a:t>
                </a:r>
              </a:p>
            </p:txBody>
          </p:sp>
        </p:grpSp>
        <p:pic>
          <p:nvPicPr>
            <p:cNvPr id="71" name="그림 70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395" y="4882317"/>
              <a:ext cx="502298" cy="502298"/>
            </a:xfrm>
            <a:prstGeom prst="rect">
              <a:avLst/>
            </a:prstGeom>
          </p:spPr>
        </p:pic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490" y="3155025"/>
            <a:ext cx="463641" cy="463641"/>
          </a:xfrm>
          <a:prstGeom prst="rect">
            <a:avLst/>
          </a:prstGeom>
        </p:spPr>
      </p:pic>
      <p:grpSp>
        <p:nvGrpSpPr>
          <p:cNvPr id="50" name="그룹 49"/>
          <p:cNvGrpSpPr/>
          <p:nvPr/>
        </p:nvGrpSpPr>
        <p:grpSpPr>
          <a:xfrm>
            <a:off x="352725" y="3804472"/>
            <a:ext cx="9208788" cy="936000"/>
            <a:chOff x="352725" y="1925817"/>
            <a:chExt cx="9208788" cy="936000"/>
          </a:xfrm>
        </p:grpSpPr>
        <p:grpSp>
          <p:nvGrpSpPr>
            <p:cNvPr id="51" name="그룹 50"/>
            <p:cNvGrpSpPr/>
            <p:nvPr/>
          </p:nvGrpSpPr>
          <p:grpSpPr>
            <a:xfrm>
              <a:off x="1661686" y="1925817"/>
              <a:ext cx="7899827" cy="936000"/>
              <a:chOff x="1661686" y="1925817"/>
              <a:chExt cx="7899827" cy="936000"/>
            </a:xfrm>
          </p:grpSpPr>
          <p:sp>
            <p:nvSpPr>
              <p:cNvPr id="53" name="Rectangle 149" descr="좁은 수평선"/>
              <p:cNvSpPr>
                <a:spLocks noChangeArrowheads="1"/>
              </p:cNvSpPr>
              <p:nvPr/>
            </p:nvSpPr>
            <p:spPr bwMode="auto">
              <a:xfrm>
                <a:off x="1661686" y="1925817"/>
                <a:ext cx="7899827" cy="936000"/>
              </a:xfrm>
              <a:prstGeom prst="bracketPair">
                <a:avLst>
                  <a:gd name="adj" fmla="val 0"/>
                </a:avLst>
              </a:prstGeom>
              <a:solidFill>
                <a:srgbClr val="F5F7F9"/>
              </a:solidFill>
              <a:ln w="19050">
                <a:solidFill>
                  <a:srgbClr val="D7DFE5"/>
                </a:solidFill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none" rtlCol="0" anchor="ctr"/>
              <a:lstStyle/>
              <a:p>
                <a:pPr algn="ctr"/>
                <a:endParaRPr lang="ko-KR" altLang="en-US" sz="1050" b="1" spc="-50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>
                <a:off x="2232618" y="1935882"/>
                <a:ext cx="3463200" cy="864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  <a:alpha val="0"/>
                  </a:schemeClr>
                </a:solidFill>
                <a:prstDash val="solid"/>
              </a:ln>
            </p:spPr>
            <p:txBody>
              <a:bodyPr wrap="square" lIns="72000" tIns="72000" rIns="36000" bIns="0" rtlCol="0" anchor="t">
                <a:noAutofit/>
              </a:bodyPr>
              <a:lstStyle/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산학협력 내용이 귀사의 요구와 기대수준에 부합</a:t>
                </a:r>
              </a:p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산학협력 프로그램을 적극적으로 추진</a:t>
                </a:r>
              </a:p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산학협력 프로그램 운영에 산업체 요구를 적극적으로 반영</a:t>
                </a:r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5753390" y="1935882"/>
                <a:ext cx="3463200" cy="864000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65000"/>
                    <a:alpha val="0"/>
                  </a:schemeClr>
                </a:solidFill>
                <a:prstDash val="solid"/>
              </a:ln>
            </p:spPr>
            <p:txBody>
              <a:bodyPr wrap="square" lIns="72000" tIns="72000" rIns="36000" bIns="0" rtlCol="0" anchor="t">
                <a:noAutofit/>
              </a:bodyPr>
              <a:lstStyle/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산학협력을 통해 회사의 기술적 애로사항 및 </a:t>
                </a:r>
                <a:r>
                  <a:rPr lang="en-US" altLang="ko-KR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/>
                </a:r>
                <a:br>
                  <a:rPr lang="en-US" altLang="ko-KR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</a:b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인력수급 문제가 해결</a:t>
                </a:r>
              </a:p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지속적인 산학협력을 하고 싶음</a:t>
                </a:r>
              </a:p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r>
                  <a:rPr lang="ko-KR" altLang="en-US" sz="1000" b="1" dirty="0">
                    <a:ln>
                      <a:solidFill>
                        <a:schemeClr val="bg1">
                          <a:lumMod val="65000"/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맑은 고딕" panose="020B0503020000020004" pitchFamily="50" charset="-127"/>
                  </a:rPr>
                  <a:t>산학협력을 통해 실질적 도움을 받음</a:t>
                </a:r>
              </a:p>
              <a:p>
                <a:pPr marL="177800" indent="-177800" defTabSz="971550">
                  <a:lnSpc>
                    <a:spcPct val="105000"/>
                  </a:lnSpc>
                  <a:spcAft>
                    <a:spcPts val="300"/>
                  </a:spcAft>
                  <a:buClr>
                    <a:schemeClr val="bg1">
                      <a:lumMod val="50000"/>
                    </a:schemeClr>
                  </a:buClr>
                  <a:buFont typeface="Wingdings" panose="05000000000000000000" pitchFamily="2" charset="2"/>
                  <a:buChar char="§"/>
                </a:pPr>
                <a:endParaRPr lang="ko-KR" altLang="en-US" sz="1000" b="1" dirty="0">
                  <a:ln>
                    <a:solidFill>
                      <a:schemeClr val="bg1">
                        <a:lumMod val="6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</a:endParaRPr>
              </a:p>
            </p:txBody>
          </p:sp>
        </p:grpSp>
        <p:sp>
          <p:nvSpPr>
            <p:cNvPr id="52" name="자유형 51"/>
            <p:cNvSpPr/>
            <p:nvPr/>
          </p:nvSpPr>
          <p:spPr>
            <a:xfrm rot="5400000" flipH="1">
              <a:off x="886155" y="1446176"/>
              <a:ext cx="612000" cy="1678860"/>
            </a:xfrm>
            <a:custGeom>
              <a:avLst/>
              <a:gdLst>
                <a:gd name="connsiteX0" fmla="*/ 572751 w 572751"/>
                <a:gd name="connsiteY0" fmla="*/ 1025326 h 1025326"/>
                <a:gd name="connsiteX1" fmla="*/ 572751 w 572751"/>
                <a:gd name="connsiteY1" fmla="*/ 632295 h 1025326"/>
                <a:gd name="connsiteX2" fmla="*/ 572751 w 572751"/>
                <a:gd name="connsiteY2" fmla="*/ 354613 h 1025326"/>
                <a:gd name="connsiteX3" fmla="*/ 572751 w 572751"/>
                <a:gd name="connsiteY3" fmla="*/ 0 h 1025326"/>
                <a:gd name="connsiteX4" fmla="*/ 0 w 572751"/>
                <a:gd name="connsiteY4" fmla="*/ 141285 h 1025326"/>
                <a:gd name="connsiteX5" fmla="*/ 0 w 572751"/>
                <a:gd name="connsiteY5" fmla="*/ 422489 h 1025326"/>
                <a:gd name="connsiteX6" fmla="*/ 0 w 572751"/>
                <a:gd name="connsiteY6" fmla="*/ 632295 h 1025326"/>
                <a:gd name="connsiteX7" fmla="*/ 0 w 572751"/>
                <a:gd name="connsiteY7" fmla="*/ 1025326 h 1025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751" h="1025326">
                  <a:moveTo>
                    <a:pt x="572751" y="1025326"/>
                  </a:moveTo>
                  <a:lnTo>
                    <a:pt x="572751" y="632295"/>
                  </a:lnTo>
                  <a:lnTo>
                    <a:pt x="572751" y="354613"/>
                  </a:lnTo>
                  <a:lnTo>
                    <a:pt x="572751" y="0"/>
                  </a:lnTo>
                  <a:lnTo>
                    <a:pt x="0" y="141285"/>
                  </a:lnTo>
                  <a:lnTo>
                    <a:pt x="0" y="422489"/>
                  </a:lnTo>
                  <a:lnTo>
                    <a:pt x="0" y="632295"/>
                  </a:lnTo>
                  <a:lnTo>
                    <a:pt x="0" y="1025326"/>
                  </a:lnTo>
                  <a:close/>
                </a:path>
              </a:pathLst>
            </a:custGeom>
            <a:solidFill>
              <a:srgbClr val="044385"/>
            </a:solidFill>
            <a:ln w="22225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vert270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200"/>
                </a:spcAft>
                <a:buClr>
                  <a:srgbClr val="EEECE1"/>
                </a:buClr>
                <a:buSzPct val="140000"/>
                <a:tabLst>
                  <a:tab pos="5648325" algn="l"/>
                </a:tabLst>
              </a:pPr>
              <a:r>
                <a:rPr lang="ko-KR" altLang="en-US" sz="14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sym typeface="Monotype Sorts"/>
                </a:rPr>
                <a:t>산학협력 만족도</a:t>
              </a:r>
            </a:p>
          </p:txBody>
        </p:sp>
      </p:grpSp>
      <p:pic>
        <p:nvPicPr>
          <p:cNvPr id="74" name="그림 7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4" y="4140203"/>
            <a:ext cx="520799" cy="5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8182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결과 요약 및 제언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3) </a:t>
            </a:r>
            <a:r>
              <a:rPr lang="ko-KR" altLang="en-US" dirty="0" smtClean="0"/>
              <a:t>제언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331759" y="2909751"/>
            <a:ext cx="9221739" cy="2160640"/>
            <a:chOff x="331759" y="3084598"/>
            <a:chExt cx="9221739" cy="2160640"/>
          </a:xfrm>
        </p:grpSpPr>
        <p:sp>
          <p:nvSpPr>
            <p:cNvPr id="117" name="직사각형 116"/>
            <p:cNvSpPr/>
            <p:nvPr/>
          </p:nvSpPr>
          <p:spPr>
            <a:xfrm>
              <a:off x="336473" y="3318911"/>
              <a:ext cx="9217025" cy="190459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ko-KR" altLang="en-US" sz="160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8" name="양쪽 모서리가 둥근 사각형 7"/>
            <p:cNvSpPr/>
            <p:nvPr/>
          </p:nvSpPr>
          <p:spPr bwMode="auto">
            <a:xfrm rot="10800000">
              <a:off x="336471" y="3316002"/>
              <a:ext cx="9217025" cy="45859"/>
            </a:xfrm>
            <a:prstGeom prst="roundRect">
              <a:avLst>
                <a:gd name="adj" fmla="val 50000"/>
              </a:avLst>
            </a:prstGeom>
            <a:solidFill>
              <a:srgbClr val="1678A7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119" name="그룹 118"/>
            <p:cNvGrpSpPr/>
            <p:nvPr/>
          </p:nvGrpSpPr>
          <p:grpSpPr>
            <a:xfrm>
              <a:off x="649753" y="3513724"/>
              <a:ext cx="358851" cy="296563"/>
              <a:chOff x="452277" y="6261490"/>
              <a:chExt cx="358851" cy="295658"/>
            </a:xfrm>
          </p:grpSpPr>
          <p:sp>
            <p:nvSpPr>
              <p:cNvPr id="122" name="직사각형 121"/>
              <p:cNvSpPr/>
              <p:nvPr/>
            </p:nvSpPr>
            <p:spPr>
              <a:xfrm>
                <a:off x="626397" y="6261490"/>
                <a:ext cx="184731" cy="29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0">
                  <a:lnSpc>
                    <a:spcPct val="110000"/>
                  </a:lnSpc>
                  <a:spcBef>
                    <a:spcPts val="300"/>
                  </a:spcBef>
                  <a:buClr>
                    <a:srgbClr val="007BF6"/>
                  </a:buClr>
                  <a:buSzPct val="80000"/>
                </a:pPr>
                <a:endParaRPr kumimoji="0" lang="ko-KR" altLang="en-US" sz="13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549F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23" name="그룹 122"/>
              <p:cNvGrpSpPr/>
              <p:nvPr/>
            </p:nvGrpSpPr>
            <p:grpSpPr>
              <a:xfrm>
                <a:off x="452277" y="6326623"/>
                <a:ext cx="218910" cy="182128"/>
                <a:chOff x="373227" y="6326622"/>
                <a:chExt cx="546568" cy="397998"/>
              </a:xfrm>
            </p:grpSpPr>
            <p:sp>
              <p:nvSpPr>
                <p:cNvPr id="124" name="원형 123"/>
                <p:cNvSpPr/>
                <p:nvPr/>
              </p:nvSpPr>
              <p:spPr>
                <a:xfrm rot="5400000" flipH="1">
                  <a:off x="352736" y="6349824"/>
                  <a:ext cx="316677" cy="275695"/>
                </a:xfrm>
                <a:prstGeom prst="pie">
                  <a:avLst/>
                </a:prstGeom>
                <a:solidFill>
                  <a:srgbClr val="1678A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25" name="오른쪽 화살표 124"/>
                <p:cNvSpPr/>
                <p:nvPr/>
              </p:nvSpPr>
              <p:spPr>
                <a:xfrm>
                  <a:off x="498690" y="6326622"/>
                  <a:ext cx="421105" cy="397998"/>
                </a:xfrm>
                <a:prstGeom prst="rightArrow">
                  <a:avLst>
                    <a:gd name="adj1" fmla="val 60756"/>
                    <a:gd name="adj2" fmla="val 45153"/>
                  </a:avLst>
                </a:prstGeom>
                <a:solidFill>
                  <a:srgbClr val="1678A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120" name="직사각형 119"/>
            <p:cNvSpPr/>
            <p:nvPr/>
          </p:nvSpPr>
          <p:spPr>
            <a:xfrm>
              <a:off x="992533" y="3547915"/>
              <a:ext cx="8344940" cy="15388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산업체는 국제대학교와의 산학협력을 통해 기술적 애로사항 및 인력수급 문제 해결</a:t>
              </a:r>
              <a:r>
                <a: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실질적 도움 등</a:t>
              </a:r>
              <a:r>
                <a: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/>
              </a:r>
              <a:br>
                <a: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</a:b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산업체를 통해 즉각 체감할 수 있는 부분을 중요하게 생각하고 있는 것으로 보여짐</a:t>
              </a:r>
              <a:endParaRPr lang="en-US" altLang="ko-KR" sz="1200" b="1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1678A7"/>
                </a:solidFill>
                <a:latin typeface="맑은 고딕"/>
                <a:ea typeface="맑은 고딕"/>
              </a:endParaRPr>
            </a:p>
            <a:p>
              <a:pPr fontAlgn="auto">
                <a:lnSpc>
                  <a:spcPts val="135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7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</a:t>
              </a:r>
            </a:p>
            <a:p>
              <a:pPr fontAlgn="auto">
                <a:lnSpc>
                  <a:spcPts val="135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-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사회수요와 현장실무능력 배양을 위한 산학협력 프로그램 운영을 통해 산업체와의 채용연계성을 강화하고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</a:t>
              </a:r>
              <a:b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</a:b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대학과 기업 간 협의를 통해 상호협력 및 체계적 </a:t>
              </a:r>
              <a:r>
                <a:rPr lang="ko-KR" altLang="en-US" sz="1100" spc="-100" dirty="0" err="1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환류체계를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구축할 필요가 있음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  <a:p>
              <a:pPr fontAlgn="auto">
                <a:lnSpc>
                  <a:spcPts val="135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7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  </a:t>
              </a:r>
              <a:r>
                <a:rPr lang="ko-KR" altLang="en-US" sz="3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</a:t>
              </a:r>
              <a:endParaRPr lang="en-US" altLang="ko-KR" sz="1100" spc="-1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endParaRPr>
            </a:p>
            <a:p>
              <a:pPr fontAlgn="auto">
                <a:lnSpc>
                  <a:spcPts val="135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-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국제대학교와의 산학협력 내용에 대한 기업의 요구와 기대수준 부합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산업체 요구 적극적 반영 또한 중점 개선 영역으로 나타남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  <a:b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</a:b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 </a:t>
              </a:r>
              <a:r>
                <a:rPr lang="en-US" altLang="ko-KR" sz="7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</a:t>
              </a:r>
              <a:r>
                <a:rPr lang="ko-KR" altLang="en-US" sz="11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따라서 산업체가 산학협력을 통해 현실적으로 도움이 될 수 있도록 산업체와의 교류를 통해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산업체의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 </a:t>
              </a:r>
              <a:r>
                <a:rPr lang="en-US" altLang="ko-KR" sz="11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Needs</a:t>
              </a:r>
              <a:r>
                <a:rPr lang="ko-KR" altLang="en-US" sz="11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를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반영하여야 할 것으로 보여짐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ea typeface="맑은 고딕"/>
                </a:rPr>
                <a:t>.</a:t>
              </a:r>
              <a:endParaRPr lang="en-US" altLang="ko-KR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endParaRPr>
            </a:p>
          </p:txBody>
        </p:sp>
        <p:sp>
          <p:nvSpPr>
            <p:cNvPr id="121" name="직사각형 120"/>
            <p:cNvSpPr/>
            <p:nvPr/>
          </p:nvSpPr>
          <p:spPr bwMode="auto">
            <a:xfrm>
              <a:off x="331759" y="3084598"/>
              <a:ext cx="3024867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73050" indent="-273050">
                <a:buClr>
                  <a:srgbClr val="0A438B"/>
                </a:buClr>
                <a:buFont typeface="Wingdings" panose="05000000000000000000" pitchFamily="2" charset="2"/>
                <a:buChar char="&amp;"/>
                <a:defRPr/>
              </a:pPr>
              <a:r>
                <a:rPr lang="en-US" altLang="ko-KR" sz="1200" b="1" spc="-15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2</a:t>
              </a:r>
              <a:r>
                <a:rPr lang="en-US" altLang="ko-KR" sz="1200" b="1" spc="-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. </a:t>
              </a:r>
              <a:r>
                <a:rPr lang="ko-KR" altLang="en-US" sz="1200" b="1" spc="-15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 산업체가 체감할 수 있는 산학협력 분야 개선</a:t>
              </a:r>
              <a:endParaRPr lang="ko-KR" altLang="en-US" sz="12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16" name="양쪽 모서리가 둥근 사각형 7"/>
            <p:cNvSpPr/>
            <p:nvPr/>
          </p:nvSpPr>
          <p:spPr bwMode="auto">
            <a:xfrm rot="10800000">
              <a:off x="334116" y="5199519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1678A7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44486" y="1125000"/>
            <a:ext cx="9217027" cy="1671745"/>
            <a:chOff x="344486" y="1340469"/>
            <a:chExt cx="9217027" cy="1671745"/>
          </a:xfrm>
        </p:grpSpPr>
        <p:sp>
          <p:nvSpPr>
            <p:cNvPr id="105" name="직사각형 104"/>
            <p:cNvSpPr/>
            <p:nvPr/>
          </p:nvSpPr>
          <p:spPr>
            <a:xfrm>
              <a:off x="344488" y="1555888"/>
              <a:ext cx="9217025" cy="14563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ko-KR" altLang="en-US" sz="160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6" name="양쪽 모서리가 둥근 사각형 7"/>
            <p:cNvSpPr/>
            <p:nvPr/>
          </p:nvSpPr>
          <p:spPr bwMode="auto">
            <a:xfrm rot="10800000">
              <a:off x="344487" y="1561218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1678A7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  <p:grpSp>
          <p:nvGrpSpPr>
            <p:cNvPr id="107" name="그룹 106"/>
            <p:cNvGrpSpPr/>
            <p:nvPr/>
          </p:nvGrpSpPr>
          <p:grpSpPr>
            <a:xfrm>
              <a:off x="657768" y="1750702"/>
              <a:ext cx="358851" cy="295658"/>
              <a:chOff x="452277" y="6261490"/>
              <a:chExt cx="358851" cy="295658"/>
            </a:xfrm>
          </p:grpSpPr>
          <p:sp>
            <p:nvSpPr>
              <p:cNvPr id="110" name="직사각형 109"/>
              <p:cNvSpPr/>
              <p:nvPr/>
            </p:nvSpPr>
            <p:spPr>
              <a:xfrm>
                <a:off x="626397" y="6261490"/>
                <a:ext cx="184731" cy="295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atinLnBrk="0">
                  <a:lnSpc>
                    <a:spcPct val="110000"/>
                  </a:lnSpc>
                  <a:spcBef>
                    <a:spcPts val="300"/>
                  </a:spcBef>
                  <a:buClr>
                    <a:srgbClr val="007BF6"/>
                  </a:buClr>
                  <a:buSzPct val="80000"/>
                </a:pPr>
                <a:endParaRPr kumimoji="0" lang="ko-KR" altLang="en-US" sz="1300" b="1" kern="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rgbClr val="00549F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11" name="그룹 110"/>
              <p:cNvGrpSpPr/>
              <p:nvPr/>
            </p:nvGrpSpPr>
            <p:grpSpPr>
              <a:xfrm>
                <a:off x="452277" y="6326623"/>
                <a:ext cx="218910" cy="182128"/>
                <a:chOff x="373227" y="6326622"/>
                <a:chExt cx="546568" cy="397998"/>
              </a:xfrm>
            </p:grpSpPr>
            <p:sp>
              <p:nvSpPr>
                <p:cNvPr id="112" name="원형 111"/>
                <p:cNvSpPr/>
                <p:nvPr/>
              </p:nvSpPr>
              <p:spPr>
                <a:xfrm rot="5400000" flipH="1">
                  <a:off x="352736" y="6349824"/>
                  <a:ext cx="316677" cy="275695"/>
                </a:xfrm>
                <a:prstGeom prst="pie">
                  <a:avLst/>
                </a:prstGeom>
                <a:solidFill>
                  <a:srgbClr val="1678A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13" name="오른쪽 화살표 112"/>
                <p:cNvSpPr/>
                <p:nvPr/>
              </p:nvSpPr>
              <p:spPr>
                <a:xfrm>
                  <a:off x="498690" y="6326622"/>
                  <a:ext cx="421105" cy="397998"/>
                </a:xfrm>
                <a:prstGeom prst="rightArrow">
                  <a:avLst>
                    <a:gd name="adj1" fmla="val 60756"/>
                    <a:gd name="adj2" fmla="val 45153"/>
                  </a:avLst>
                </a:prstGeom>
                <a:solidFill>
                  <a:srgbClr val="1678A7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fontAlgn="auto" latinLnBrk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ko-KR" altLang="en-US" kern="0" smtClean="0">
                    <a:solidFill>
                      <a:prstClr val="white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108" name="직사각형 107"/>
            <p:cNvSpPr/>
            <p:nvPr/>
          </p:nvSpPr>
          <p:spPr>
            <a:xfrm>
              <a:off x="1000548" y="1784892"/>
              <a:ext cx="834494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산업체가 평가한 직원 및 현장실습생의 자질 및 인성에 대해</a:t>
              </a:r>
              <a:r>
                <a:rPr lang="en-US" altLang="ko-KR" sz="1200" b="1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/>
              </a:r>
              <a:br>
                <a:rPr lang="en-US" altLang="ko-KR" sz="1200" b="1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</a:b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조직이해능력</a:t>
              </a:r>
              <a:r>
                <a: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문제해결능력</a:t>
              </a:r>
              <a:r>
                <a: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대인관계능력</a:t>
              </a:r>
              <a:r>
                <a:rPr lang="en-US" altLang="ko-KR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200" b="1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1678A7"/>
                  </a:solidFill>
                  <a:latin typeface="맑은 고딕"/>
                  <a:ea typeface="맑은 고딕"/>
                </a:rPr>
                <a:t>의사소통능력이 미흡한 것으로 나타남</a:t>
              </a:r>
              <a:endParaRPr kumimoji="0" lang="en-US" altLang="ko-KR" sz="6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1678A7"/>
                </a:solidFill>
                <a:latin typeface="맑은 고딕"/>
                <a:ea typeface="맑은 고딕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7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</a:t>
              </a:r>
            </a:p>
            <a:p>
              <a:pPr>
                <a:lnSpc>
                  <a:spcPts val="1330"/>
                </a:lnSpc>
                <a:spcBef>
                  <a:spcPts val="300"/>
                </a:spcBef>
              </a:pP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-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작년에 이어 국제대학교 현장실습생 및 졸업생에 대한 평가는 긍정적인 편으로 나타났으나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</a:t>
              </a:r>
              <a:r>
                <a:rPr lang="en-US" altLang="ko-KR" sz="11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a typeface="맑은 고딕"/>
                </a:rPr>
                <a:t>[2017</a:t>
              </a:r>
              <a:r>
                <a:rPr lang="ko-KR" altLang="en-US" sz="11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a typeface="맑은 고딕"/>
                </a:rPr>
                <a:t>년 </a:t>
              </a:r>
              <a:r>
                <a:rPr lang="en-US" altLang="ko-KR" sz="11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a typeface="맑은 고딕"/>
                </a:rPr>
                <a:t>74.2</a:t>
              </a:r>
              <a:r>
                <a:rPr lang="ko-KR" altLang="en-US" sz="11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a typeface="맑은 고딕"/>
                </a:rPr>
                <a:t>점</a:t>
              </a:r>
              <a:r>
                <a:rPr lang="en-US" altLang="ko-KR" sz="11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a typeface="맑은 고딕"/>
                </a:rPr>
                <a:t>, 2018</a:t>
              </a:r>
              <a:r>
                <a:rPr lang="ko-KR" altLang="en-US" sz="11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a typeface="맑은 고딕"/>
                </a:rPr>
                <a:t>년 </a:t>
              </a:r>
              <a:r>
                <a:rPr lang="en-US" altLang="ko-KR" sz="11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a typeface="맑은 고딕"/>
                </a:rPr>
                <a:t>74.2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a typeface="맑은 고딕"/>
                </a:rPr>
                <a:t>점으로 동일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>
                      <a:lumMod val="50000"/>
                    </a:schemeClr>
                  </a:solidFill>
                  <a:ea typeface="맑은 고딕"/>
                </a:rPr>
                <a:t>]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</a:t>
              </a:r>
              <a:b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</a:b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산업체의 요구에 부응하는 전문인력양성을 위해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조직이해능력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문제해결능력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대인관계능력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,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의사소통능력에 대한 재학생 역량 강화가 필요함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  <a:b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</a:br>
              <a:r>
                <a:rPr lang="en-US" altLang="ko-KR" sz="1100" spc="-1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 </a:t>
              </a:r>
              <a:r>
                <a:rPr lang="ko-KR" altLang="en-US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이를 통해 향후 국제대학교 출신 직원 및 현장실습생의 직무 미스매치 현상을 최소화할 수 있을 것으로 보여짐</a:t>
              </a:r>
              <a:r>
                <a:rPr lang="en-US" altLang="ko-KR" sz="1100" spc="-1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맑은 고딕"/>
                  <a:ea typeface="맑은 고딕"/>
                </a:rPr>
                <a:t>.</a:t>
              </a:r>
            </a:p>
          </p:txBody>
        </p:sp>
        <p:sp>
          <p:nvSpPr>
            <p:cNvPr id="109" name="직사각형 108"/>
            <p:cNvSpPr/>
            <p:nvPr/>
          </p:nvSpPr>
          <p:spPr bwMode="auto">
            <a:xfrm>
              <a:off x="344486" y="1340469"/>
              <a:ext cx="3456074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73050" indent="-273050">
                <a:buClr>
                  <a:srgbClr val="0A438B"/>
                </a:buClr>
                <a:buFont typeface="Wingdings" panose="05000000000000000000" pitchFamily="2" charset="2"/>
                <a:buChar char="&amp;"/>
                <a:defRPr/>
              </a:pPr>
              <a:r>
                <a:rPr lang="en-US" altLang="ko-KR" sz="1200" b="1" spc="-15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1.  </a:t>
              </a:r>
              <a:r>
                <a:rPr lang="ko-KR" altLang="en-US" sz="1200" b="1" spc="-15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Trebuchet MS" pitchFamily="34" charset="0"/>
                </a:rPr>
                <a:t>재학생 역량 강화를 통한 직무 미스매치 현상 최소화</a:t>
              </a:r>
              <a:endParaRPr lang="ko-KR" altLang="en-US" sz="1200" b="1" spc="-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Trebuchet MS" pitchFamily="34" charset="0"/>
              </a:endParaRPr>
            </a:p>
          </p:txBody>
        </p:sp>
        <p:sp>
          <p:nvSpPr>
            <p:cNvPr id="104" name="양쪽 모서리가 둥근 사각형 7"/>
            <p:cNvSpPr/>
            <p:nvPr/>
          </p:nvSpPr>
          <p:spPr bwMode="auto">
            <a:xfrm rot="10800000">
              <a:off x="344486" y="2958564"/>
              <a:ext cx="9217025" cy="45719"/>
            </a:xfrm>
            <a:prstGeom prst="roundRect">
              <a:avLst>
                <a:gd name="adj" fmla="val 50000"/>
              </a:avLst>
            </a:prstGeom>
            <a:solidFill>
              <a:srgbClr val="1678A7"/>
            </a:solidFill>
            <a:ln w="114300" cap="flat" cmpd="sng" algn="ctr">
              <a:noFill/>
              <a:prstDash val="solid"/>
              <a:miter lim="800000"/>
            </a:ln>
            <a:effectLst/>
            <a:extLst/>
          </p:spPr>
          <p:txBody>
            <a:bodyPr rtlCol="0" anchor="ctr"/>
            <a:lstStyle>
              <a:defPPr>
                <a:defRPr lang="en-A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7859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57180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35775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14367" algn="l" rtl="0" fontAlgn="base">
                <a:spcBef>
                  <a:spcPct val="0"/>
                </a:spcBef>
                <a:spcAft>
                  <a:spcPct val="0"/>
                </a:spcAft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92960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871552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35014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828734" algn="l" defTabSz="957180" rtl="0" eaLnBrk="1" latinLnBrk="0" hangingPunct="1">
                <a:defRPr b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latinLnBrk="0">
                <a:defRPr/>
              </a:pPr>
              <a:endParaRPr kumimoji="0" lang="ko-KR" altLang="en-US">
                <a:solidFill>
                  <a:prstClr val="white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1" name="직사각형 60"/>
          <p:cNvSpPr/>
          <p:nvPr/>
        </p:nvSpPr>
        <p:spPr>
          <a:xfrm>
            <a:off x="331759" y="5424551"/>
            <a:ext cx="9217025" cy="10484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ko-KR" altLang="en-US" sz="1600" smtClean="0">
              <a:solidFill>
                <a:prstClr val="white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2" name="양쪽 모서리가 둥근 사각형 7"/>
          <p:cNvSpPr/>
          <p:nvPr/>
        </p:nvSpPr>
        <p:spPr bwMode="auto">
          <a:xfrm rot="10800000">
            <a:off x="334114" y="5433706"/>
            <a:ext cx="9217025" cy="45859"/>
          </a:xfrm>
          <a:prstGeom prst="roundRect">
            <a:avLst>
              <a:gd name="adj" fmla="val 50000"/>
            </a:avLst>
          </a:prstGeom>
          <a:solidFill>
            <a:srgbClr val="1678A7"/>
          </a:solidFill>
          <a:ln w="1143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859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718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57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1436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92960" algn="l" defTabSz="95718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71552" algn="l" defTabSz="95718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50144" algn="l" defTabSz="95718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28734" algn="l" defTabSz="95718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kumimoji="0" lang="ko-KR" altLang="en-US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647396" y="5647904"/>
            <a:ext cx="358851" cy="296563"/>
            <a:chOff x="452277" y="6261490"/>
            <a:chExt cx="358851" cy="295658"/>
          </a:xfrm>
        </p:grpSpPr>
        <p:sp>
          <p:nvSpPr>
            <p:cNvPr id="67" name="직사각형 66"/>
            <p:cNvSpPr/>
            <p:nvPr/>
          </p:nvSpPr>
          <p:spPr>
            <a:xfrm>
              <a:off x="626397" y="6261490"/>
              <a:ext cx="184731" cy="295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0">
                <a:lnSpc>
                  <a:spcPct val="110000"/>
                </a:lnSpc>
                <a:spcBef>
                  <a:spcPts val="300"/>
                </a:spcBef>
                <a:buClr>
                  <a:srgbClr val="007BF6"/>
                </a:buClr>
                <a:buSzPct val="80000"/>
              </a:pPr>
              <a:endParaRPr kumimoji="0" lang="ko-KR" altLang="en-US" sz="1300" b="1" kern="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549F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452277" y="6326623"/>
              <a:ext cx="218910" cy="182128"/>
              <a:chOff x="373227" y="6326622"/>
              <a:chExt cx="546568" cy="397998"/>
            </a:xfrm>
          </p:grpSpPr>
          <p:sp>
            <p:nvSpPr>
              <p:cNvPr id="69" name="원형 68"/>
              <p:cNvSpPr/>
              <p:nvPr/>
            </p:nvSpPr>
            <p:spPr>
              <a:xfrm rot="5400000" flipH="1">
                <a:off x="352736" y="6349824"/>
                <a:ext cx="316677" cy="275695"/>
              </a:xfrm>
              <a:prstGeom prst="pie">
                <a:avLst/>
              </a:prstGeom>
              <a:solidFill>
                <a:srgbClr val="1678A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smtClean="0">
                  <a:solidFill>
                    <a:prstClr val="white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sp>
            <p:nvSpPr>
              <p:cNvPr id="70" name="오른쪽 화살표 69"/>
              <p:cNvSpPr/>
              <p:nvPr/>
            </p:nvSpPr>
            <p:spPr>
              <a:xfrm>
                <a:off x="498690" y="6326622"/>
                <a:ext cx="421105" cy="397998"/>
              </a:xfrm>
              <a:prstGeom prst="rightArrow">
                <a:avLst>
                  <a:gd name="adj1" fmla="val 60756"/>
                  <a:gd name="adj2" fmla="val 45153"/>
                </a:avLst>
              </a:prstGeom>
              <a:solidFill>
                <a:srgbClr val="1678A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 kern="0" smtClean="0">
                  <a:solidFill>
                    <a:prstClr val="white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</p:grpSp>
      </p:grpSp>
      <p:sp>
        <p:nvSpPr>
          <p:cNvPr id="65" name="직사각형 64"/>
          <p:cNvSpPr/>
          <p:nvPr/>
        </p:nvSpPr>
        <p:spPr bwMode="auto">
          <a:xfrm>
            <a:off x="344486" y="5205987"/>
            <a:ext cx="3105017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spAutoFit/>
          </a:bodyPr>
          <a:lstStyle/>
          <a:p>
            <a:pPr marL="273050" indent="-273050">
              <a:buClr>
                <a:srgbClr val="0A438B"/>
              </a:buClr>
              <a:buFont typeface="Wingdings" panose="05000000000000000000" pitchFamily="2" charset="2"/>
              <a:buChar char="&amp;"/>
              <a:defRPr/>
            </a:pPr>
            <a:r>
              <a:rPr lang="en-US" altLang="ko-KR" sz="1200" b="1" spc="-1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Trebuchet MS" pitchFamily="34" charset="0"/>
              </a:rPr>
              <a:t>3. </a:t>
            </a:r>
            <a:r>
              <a:rPr lang="ko-KR" altLang="en-US" sz="1200" b="1" spc="-15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Trebuchet MS" pitchFamily="34" charset="0"/>
              </a:rPr>
              <a:t>산업현장의 여건과 수요에 맞는 교육과정 필요</a:t>
            </a:r>
            <a:endParaRPr lang="ko-KR" altLang="en-US" sz="1200" b="1" spc="-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66" name="양쪽 모서리가 둥근 사각형 7"/>
          <p:cNvSpPr/>
          <p:nvPr/>
        </p:nvSpPr>
        <p:spPr bwMode="auto">
          <a:xfrm rot="10800000">
            <a:off x="331759" y="6472953"/>
            <a:ext cx="9217025" cy="45719"/>
          </a:xfrm>
          <a:prstGeom prst="roundRect">
            <a:avLst>
              <a:gd name="adj" fmla="val 50000"/>
            </a:avLst>
          </a:prstGeom>
          <a:solidFill>
            <a:srgbClr val="1678A7"/>
          </a:solidFill>
          <a:ln w="114300" cap="flat" cmpd="sng" algn="ctr">
            <a:noFill/>
            <a:prstDash val="solid"/>
            <a:miter lim="800000"/>
          </a:ln>
          <a:effectLst/>
          <a:extLst/>
        </p:spPr>
        <p:txBody>
          <a:bodyPr rtlCol="0" anchor="ctr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859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718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35775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14367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92960" algn="l" defTabSz="95718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71552" algn="l" defTabSz="95718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50144" algn="l" defTabSz="95718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28734" algn="l" defTabSz="957180" rtl="0" eaLnBrk="1" latinLnBrk="0" hangingPunct="1">
              <a:defRPr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kumimoji="0" lang="ko-KR" altLang="en-US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876678" y="5643855"/>
            <a:ext cx="834494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ko-KR" altLang="en-US" sz="1300" b="1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1678A7"/>
                </a:solidFill>
                <a:latin typeface="맑은 고딕"/>
                <a:ea typeface="맑은 고딕"/>
              </a:rPr>
              <a:t>전문대학은 산업환경 변화에 따른 기업의 요구를 교육 내용 반영에 대해서는 평가가 미흡한 편</a:t>
            </a:r>
            <a:endParaRPr lang="en-US" altLang="ko-KR" sz="700" b="1" spc="-100" dirty="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srgbClr val="1678A7"/>
              </a:solidFill>
              <a:latin typeface="맑은 고딕"/>
              <a:ea typeface="맑은 고딕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7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endParaRPr lang="en-US" altLang="ko-KR" sz="700" spc="-10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/>
              <a:ea typeface="맑은 고딕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ko-KR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- </a:t>
            </a:r>
            <a:r>
              <a:rPr lang="ko-KR" altLang="en-US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a typeface="맑은 고딕"/>
              </a:rPr>
              <a:t> 산학협력 기반 강화를 통한 분야별 특화 프로그램을 개발하여 산학연계 강화 필요   </a:t>
            </a:r>
            <a:r>
              <a:rPr lang="en-US" altLang="ko-KR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a typeface="맑은 고딕"/>
              </a:rPr>
              <a:t/>
            </a:r>
            <a:br>
              <a:rPr lang="en-US" altLang="ko-KR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a typeface="맑은 고딕"/>
              </a:rPr>
            </a:br>
            <a:r>
              <a:rPr lang="en-US" altLang="ko-KR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a typeface="맑은 고딕"/>
              </a:rPr>
              <a:t>   </a:t>
            </a:r>
            <a:r>
              <a:rPr lang="en-US" altLang="ko-KR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a typeface="맑은 고딕"/>
                <a:sym typeface="Wingdings" panose="05000000000000000000" pitchFamily="2" charset="2"/>
              </a:rPr>
              <a:t> </a:t>
            </a:r>
            <a:r>
              <a:rPr lang="ko-KR" altLang="en-US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ea typeface="맑은 고딕"/>
              </a:rPr>
              <a:t>산업현장의 여건과 수요에 맞는 교육과정을 마련하여 </a:t>
            </a:r>
            <a:r>
              <a:rPr lang="ko-KR" altLang="en-US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대학</a:t>
            </a:r>
            <a:r>
              <a:rPr lang="en-US" altLang="ko-KR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-</a:t>
            </a:r>
            <a:r>
              <a:rPr lang="ko-KR" altLang="en-US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학생</a:t>
            </a:r>
            <a:r>
              <a:rPr lang="en-US" altLang="ko-KR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-</a:t>
            </a:r>
            <a:r>
              <a:rPr lang="ko-KR" altLang="en-US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기업 간 상충되지 않는 </a:t>
            </a:r>
            <a:r>
              <a:rPr lang="en-US" altLang="ko-KR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benefit flow</a:t>
            </a:r>
            <a:r>
              <a:rPr lang="ko-KR" altLang="en-US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를 창출할 수 있도록 해야 함</a:t>
            </a:r>
            <a:r>
              <a:rPr lang="en-US" altLang="ko-KR" sz="1100" spc="-100" dirty="0" smtClean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맑은 고딕"/>
                <a:ea typeface="맑은 고딕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ko-KR" sz="1100" spc="-100" dirty="0" smtClean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171444509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결과 요약 및 제언 </a:t>
            </a:r>
            <a:r>
              <a:rPr lang="en-US" altLang="ko-KR"/>
              <a:t>[</a:t>
            </a:r>
            <a:r>
              <a:rPr lang="ko-KR" altLang="en-US"/>
              <a:t>세부 요소별 개선방안</a:t>
            </a:r>
            <a:r>
              <a:rPr lang="en-US" altLang="ko-KR"/>
              <a:t>]</a:t>
            </a:r>
            <a:endParaRPr lang="ko-KR" altLang="en-US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6327929"/>
              </p:ext>
            </p:extLst>
          </p:nvPr>
        </p:nvGraphicFramePr>
        <p:xfrm>
          <a:off x="345001" y="692996"/>
          <a:ext cx="9360000" cy="59039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656"/>
                <a:gridCol w="4113721"/>
                <a:gridCol w="523802"/>
                <a:gridCol w="4060821"/>
              </a:tblGrid>
              <a:tr h="27581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개선영역</a:t>
                      </a:r>
                      <a:endParaRPr lang="ko-KR" altLang="en-US" sz="9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solidFill>
                      <a:srgbClr val="195C9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 방안</a:t>
                      </a:r>
                      <a:endParaRPr lang="ko-KR" altLang="en-US" sz="9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solidFill>
                      <a:srgbClr val="195C91"/>
                    </a:solidFill>
                  </a:tcPr>
                </a:tc>
              </a:tr>
              <a:tr h="27581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대</a:t>
                      </a:r>
                      <a:endParaRPr lang="ko-KR" altLang="en-US" sz="9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solidFill>
                      <a:srgbClr val="195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세부</a:t>
                      </a:r>
                      <a:endParaRPr lang="ko-KR" altLang="en-US" sz="9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solidFill>
                      <a:srgbClr val="195C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effectLst/>
                        </a:rPr>
                        <a:t>개선순위</a:t>
                      </a:r>
                      <a:endParaRPr lang="ko-KR" altLang="en-US" sz="9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solidFill>
                      <a:srgbClr val="195C9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020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국제대학교</a:t>
                      </a:r>
                      <a:b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인지도</a:t>
                      </a:r>
                      <a:endParaRPr lang="ko-KR" altLang="en-US" sz="9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최신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학문이나 기술을 반영하여 우수한 인재를 양성하는 대학이다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중점 </a:t>
                      </a:r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개선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대학 인지도 및 지역연계성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취업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전문역량 강화 등 국제대학교의 긍정적인 브랜드 가치 향상을 위한 홍보 전략이 필요함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산업체의 국제대학교에 대한 인지도 향상 시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재학생의 취업률 제고에 대한 효과도 기대할 수 있음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기존 산학협력 업체와는 우호적인 관계를 유지하되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신규 산업체와의 산학협력을 단계적으로 확장하여 인지도를 제고할 필요가 있음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altLang="ko-KR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2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가치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있고 경쟁력 있는 교육서비스를 제공하는 </a:t>
                      </a:r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대학이다</a:t>
                      </a:r>
                      <a:r>
                        <a:rPr lang="en-US" altLang="ko-KR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02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배운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지식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기술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이 현업에서 잘 활용되고 </a:t>
                      </a:r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있다</a:t>
                      </a:r>
                      <a:r>
                        <a:rPr lang="en-US" altLang="ko-KR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020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지역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대표 전문 교육기관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1337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직원</a:t>
                      </a:r>
                      <a:r>
                        <a:rPr lang="en-US" altLang="ko-KR" sz="900" b="1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·</a:t>
                      </a:r>
                    </a:p>
                    <a:p>
                      <a:pPr algn="ctr" fontAlgn="ctr"/>
                      <a:r>
                        <a:rPr lang="ko-KR" altLang="en-US" sz="900" b="1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현장실습생</a:t>
                      </a:r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자질 및 인성</a:t>
                      </a:r>
                      <a:endParaRPr lang="ko-KR" altLang="en-US" sz="9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조직이해능력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pc="-50" baseline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중점 개선</a:t>
                      </a:r>
                      <a:endParaRPr lang="ko-KR" altLang="en-US" sz="900" b="0" i="0" u="none" strike="noStrike" spc="-50" baseline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현재 주된 수요자인 산업체의 의견을 반영하여 직무정의에 의한 직업기초능력을 분석하여 교과목을 도출하였으며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재학생 직업기초능력 진단을 통해 부족한 직업기초능력을 도출하여 교육과정 개발 활용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의사소통능력을 교양필수 교과로 지정하고 있으나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중점 개선 영역으로 나타나 개선에 대한 노력이 필요함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재학생 및 졸업생의 전공실무능력에 대한 평가를 수집하여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학과별 산업체 및 재학생 요구도 조사를 통해 향후 교육과정 개발 시 충분히 반영할 필요가 있음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이를 통해 산업체 수요를 파악하여 취업분야 및 산업체 요구에 대한 </a:t>
                      </a:r>
                      <a:r>
                        <a:rPr lang="ko-KR" altLang="en-US" sz="900" u="none" strike="noStrike" spc="-5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미스매칭을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해소할 수 있도록 강화하여야 함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altLang="ko-KR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1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문제해결능력</a:t>
                      </a:r>
                      <a:r>
                        <a:rPr lang="en-US" altLang="ko-KR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1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대인관계능력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1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의사소통능력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1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외국어 능력</a:t>
                      </a:r>
                      <a:r>
                        <a:rPr lang="en-US" altLang="ko-KR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점진 개선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1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수리능력</a:t>
                      </a:r>
                      <a:r>
                        <a:rPr lang="en-US" altLang="ko-KR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13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전공분야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전문 </a:t>
                      </a:r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지식</a:t>
                      </a:r>
                      <a:r>
                        <a:rPr lang="en-US" altLang="ko-KR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804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산학협력 </a:t>
                      </a:r>
                      <a:endParaRPr lang="en-US" altLang="ko-KR" sz="900" b="1" u="none" strike="noStrike" spc="-50" baseline="0" dirty="0" smtClean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ko-KR" altLang="en-US" sz="900" b="1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만족도</a:t>
                      </a:r>
                      <a:endParaRPr lang="ko-KR" altLang="en-US" sz="900" b="1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국제대학교는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산학협력 프로그램 운영에 산업체의 요구를 적극적으로 반영한다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중점 개선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 fontAlgn="ctr">
                        <a:lnSpc>
                          <a:spcPct val="150000"/>
                        </a:lnSpc>
                      </a:pP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사회수요와 현장실무능력 배양을 위한 산업체와 대학 간 프로그램을 개발할 예정임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개발 시 기업간 협의를 통해 상호협력 및 </a:t>
                      </a:r>
                      <a:r>
                        <a:rPr lang="ko-KR" altLang="en-US" sz="900" u="none" strike="noStrike" spc="-5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환류체계를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구축하여야 함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특히 기업의 요구와 산업체 요구 반영이 중점 개선 영역으로 나타나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산학협력을 통해 산업체의 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Needs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를 파악할 수 있는 정기적인 산업체와의 교류가 요구되며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산업체의 요구에 따른 기능별 인력 </a:t>
                      </a:r>
                      <a:r>
                        <a:rPr lang="ko-KR" altLang="en-US" sz="900" u="none" strike="noStrike" spc="-50" baseline="0" dirty="0" err="1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매칭을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통해 기술적 애로사항 및 인력수급 문제를 최소화하여야 할 것임</a:t>
                      </a:r>
                      <a:r>
                        <a:rPr lang="en-US" altLang="ko-KR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n-US" altLang="ko-KR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80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국제대학교와의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산학협력을 통해 실질적 도움을 받고 </a:t>
                      </a:r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있다</a:t>
                      </a:r>
                      <a:r>
                        <a:rPr lang="en-US" altLang="ko-KR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80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국제대학교와의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산학협력 내용이 귀사의 요구와 기대수준에 부합한다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804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 국제대학교와의 </a:t>
                      </a:r>
                      <a:r>
                        <a:rPr lang="ko-KR" altLang="en-US" sz="900" u="none" strike="noStrike" spc="-50" baseline="0" dirty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산학협력을 통해 기술적 애로사항 및 인력수급 문제가 </a:t>
                      </a:r>
                      <a:r>
                        <a:rPr lang="ko-KR" altLang="en-US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해결되었다</a:t>
                      </a:r>
                      <a:r>
                        <a:rPr lang="en-US" altLang="ko-KR" sz="900" u="none" strike="noStrike" spc="-50" baseline="0" dirty="0" smtClean="0">
                          <a:ln>
                            <a:solidFill>
                              <a:schemeClr val="bg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ko-KR" altLang="en-US" sz="900" b="0" i="0" u="none" strike="noStrike" spc="-50" baseline="0" dirty="0">
                        <a:ln>
                          <a:solidFill>
                            <a:schemeClr val="bg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6606" marR="6606" marT="6606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5000" y="6597000"/>
            <a:ext cx="1712007" cy="12311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* </a:t>
            </a:r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2017</a:t>
            </a:r>
            <a:r>
              <a:rPr lang="ko-KR" altLang="en-US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년 개선사항으로 도출된 항목임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83434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12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4. </a:t>
            </a:r>
            <a:r>
              <a:rPr lang="ko-KR" altLang="en-US"/>
              <a:t>응답자 특성</a:t>
            </a:r>
            <a:endParaRPr lang="ko-KR" altLang="en-US" dirty="0"/>
          </a:p>
        </p:txBody>
      </p:sp>
      <p:sp>
        <p:nvSpPr>
          <p:cNvPr id="10" name="내용 개체 틀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전체 응답자 </a:t>
            </a:r>
            <a:r>
              <a:rPr lang="en-US" altLang="ko-KR" dirty="0"/>
              <a:t>106</a:t>
            </a:r>
            <a:r>
              <a:rPr lang="ko-KR" altLang="en-US" dirty="0"/>
              <a:t>명에 대한 응답자 구성은 다음과 같음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53" name="차트 52"/>
          <p:cNvGraphicFramePr/>
          <p:nvPr>
            <p:extLst/>
          </p:nvPr>
        </p:nvGraphicFramePr>
        <p:xfrm>
          <a:off x="6664372" y="1693428"/>
          <a:ext cx="2900852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차트 30"/>
          <p:cNvGraphicFramePr/>
          <p:nvPr>
            <p:extLst/>
          </p:nvPr>
        </p:nvGraphicFramePr>
        <p:xfrm>
          <a:off x="322820" y="1693428"/>
          <a:ext cx="2900852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0" name="차트 39"/>
          <p:cNvGraphicFramePr/>
          <p:nvPr>
            <p:extLst/>
          </p:nvPr>
        </p:nvGraphicFramePr>
        <p:xfrm>
          <a:off x="3493596" y="1693428"/>
          <a:ext cx="2900852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2" name="그룹 31"/>
          <p:cNvGrpSpPr/>
          <p:nvPr/>
        </p:nvGrpSpPr>
        <p:grpSpPr>
          <a:xfrm>
            <a:off x="345825" y="1340768"/>
            <a:ext cx="2897141" cy="215565"/>
            <a:chOff x="7401513" y="1103179"/>
            <a:chExt cx="2160000" cy="215565"/>
          </a:xfrm>
        </p:grpSpPr>
        <p:grpSp>
          <p:nvGrpSpPr>
            <p:cNvPr id="33" name="그룹 32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35" name="직선 연결선 34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 Box 5"/>
              <p:cNvSpPr txBox="1">
                <a:spLocks noChangeArrowheads="1"/>
              </p:cNvSpPr>
              <p:nvPr/>
            </p:nvSpPr>
            <p:spPr bwMode="auto">
              <a:xfrm>
                <a:off x="2105312" y="2496149"/>
                <a:ext cx="399176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  <a:ea typeface="맑은 고딕" panose="020B0503020000020004" pitchFamily="50" charset="-127"/>
                  </a:rPr>
                  <a:t>(n=106, %)</a:t>
                </a:r>
              </a:p>
            </p:txBody>
          </p:sp>
        </p:grpSp>
        <p:sp>
          <p:nvSpPr>
            <p:cNvPr id="34" name="직사각형 33"/>
            <p:cNvSpPr/>
            <p:nvPr/>
          </p:nvSpPr>
          <p:spPr bwMode="auto">
            <a:xfrm>
              <a:off x="7401513" y="1103179"/>
              <a:ext cx="553357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계열</a:t>
              </a:r>
            </a:p>
          </p:txBody>
        </p:sp>
      </p:grpSp>
      <p:grpSp>
        <p:nvGrpSpPr>
          <p:cNvPr id="41" name="그룹 40"/>
          <p:cNvGrpSpPr/>
          <p:nvPr/>
        </p:nvGrpSpPr>
        <p:grpSpPr>
          <a:xfrm>
            <a:off x="3505098" y="1340768"/>
            <a:ext cx="2897141" cy="215565"/>
            <a:chOff x="7401513" y="1103179"/>
            <a:chExt cx="2160000" cy="215565"/>
          </a:xfrm>
        </p:grpSpPr>
        <p:grpSp>
          <p:nvGrpSpPr>
            <p:cNvPr id="42" name="그룹 41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50" name="직선 연결선 49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 Box 5"/>
              <p:cNvSpPr txBox="1">
                <a:spLocks noChangeArrowheads="1"/>
              </p:cNvSpPr>
              <p:nvPr/>
            </p:nvSpPr>
            <p:spPr bwMode="auto">
              <a:xfrm>
                <a:off x="2105312" y="2496149"/>
                <a:ext cx="399176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</a:rPr>
                  <a:t>(n=106, %)</a:t>
                </a:r>
              </a:p>
            </p:txBody>
          </p:sp>
        </p:grpSp>
        <p:sp>
          <p:nvSpPr>
            <p:cNvPr id="44" name="직사각형 43"/>
            <p:cNvSpPr/>
            <p:nvPr/>
          </p:nvSpPr>
          <p:spPr bwMode="auto">
            <a:xfrm>
              <a:off x="7401513" y="1103179"/>
              <a:ext cx="553357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성별</a:t>
              </a: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6664372" y="1340768"/>
            <a:ext cx="2897141" cy="215565"/>
            <a:chOff x="7401513" y="1103179"/>
            <a:chExt cx="2160000" cy="215565"/>
          </a:xfrm>
        </p:grpSpPr>
        <p:grpSp>
          <p:nvGrpSpPr>
            <p:cNvPr id="55" name="그룹 54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xt Box 5"/>
              <p:cNvSpPr txBox="1">
                <a:spLocks noChangeArrowheads="1"/>
              </p:cNvSpPr>
              <p:nvPr/>
            </p:nvSpPr>
            <p:spPr bwMode="auto">
              <a:xfrm>
                <a:off x="2105312" y="2496149"/>
                <a:ext cx="399176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</a:rPr>
                  <a:t>(n=106, %)</a:t>
                </a:r>
              </a:p>
            </p:txBody>
          </p:sp>
        </p:grpSp>
        <p:sp>
          <p:nvSpPr>
            <p:cNvPr id="56" name="직사각형 55"/>
            <p:cNvSpPr/>
            <p:nvPr/>
          </p:nvSpPr>
          <p:spPr bwMode="auto">
            <a:xfrm>
              <a:off x="7401513" y="1103179"/>
              <a:ext cx="707245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연령별</a:t>
              </a:r>
            </a:p>
          </p:txBody>
        </p:sp>
      </p:grpSp>
      <p:graphicFrame>
        <p:nvGraphicFramePr>
          <p:cNvPr id="77" name="차트 76"/>
          <p:cNvGraphicFramePr/>
          <p:nvPr>
            <p:extLst/>
          </p:nvPr>
        </p:nvGraphicFramePr>
        <p:xfrm>
          <a:off x="1913291" y="4204965"/>
          <a:ext cx="2900852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9" name="그룹 78"/>
          <p:cNvGrpSpPr/>
          <p:nvPr/>
        </p:nvGrpSpPr>
        <p:grpSpPr>
          <a:xfrm>
            <a:off x="1936296" y="3852305"/>
            <a:ext cx="2897141" cy="215565"/>
            <a:chOff x="7401513" y="1103179"/>
            <a:chExt cx="2160000" cy="215565"/>
          </a:xfrm>
        </p:grpSpPr>
        <p:grpSp>
          <p:nvGrpSpPr>
            <p:cNvPr id="85" name="그룹 84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87" name="직선 연결선 86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 Box 5"/>
              <p:cNvSpPr txBox="1">
                <a:spLocks noChangeArrowheads="1"/>
              </p:cNvSpPr>
              <p:nvPr/>
            </p:nvSpPr>
            <p:spPr bwMode="auto">
              <a:xfrm>
                <a:off x="2105312" y="2496149"/>
                <a:ext cx="399176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  <a:ea typeface="맑은 고딕" panose="020B0503020000020004" pitchFamily="50" charset="-127"/>
                  </a:rPr>
                  <a:t>(n=106, %)</a:t>
                </a:r>
              </a:p>
            </p:txBody>
          </p:sp>
        </p:grpSp>
        <p:sp>
          <p:nvSpPr>
            <p:cNvPr id="86" name="직사각형 85"/>
            <p:cNvSpPr/>
            <p:nvPr/>
          </p:nvSpPr>
          <p:spPr bwMode="auto">
            <a:xfrm>
              <a:off x="7401513" y="1103179"/>
              <a:ext cx="756762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근무년수별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5095569" y="3852305"/>
            <a:ext cx="2897141" cy="215565"/>
            <a:chOff x="7401513" y="1103179"/>
            <a:chExt cx="2160000" cy="215565"/>
          </a:xfrm>
        </p:grpSpPr>
        <p:grpSp>
          <p:nvGrpSpPr>
            <p:cNvPr id="81" name="그룹 80"/>
            <p:cNvGrpSpPr/>
            <p:nvPr/>
          </p:nvGrpSpPr>
          <p:grpSpPr>
            <a:xfrm>
              <a:off x="7401513" y="1169890"/>
              <a:ext cx="2160000" cy="148854"/>
              <a:chOff x="344488" y="2496149"/>
              <a:chExt cx="2160000" cy="148854"/>
            </a:xfrm>
          </p:grpSpPr>
          <p:cxnSp>
            <p:nvCxnSpPr>
              <p:cNvPr id="83" name="직선 연결선 82"/>
              <p:cNvCxnSpPr/>
              <p:nvPr/>
            </p:nvCxnSpPr>
            <p:spPr>
              <a:xfrm>
                <a:off x="344488" y="2643415"/>
                <a:ext cx="2160000" cy="1588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Text Box 5"/>
              <p:cNvSpPr txBox="1">
                <a:spLocks noChangeArrowheads="1"/>
              </p:cNvSpPr>
              <p:nvPr/>
            </p:nvSpPr>
            <p:spPr bwMode="auto">
              <a:xfrm>
                <a:off x="2105312" y="2496149"/>
                <a:ext cx="399176" cy="1384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wrap="none" lIns="0" tIns="0" rIns="0" bIns="0" anchor="b" anchorCtr="0">
                <a:spAutoFit/>
              </a:bodyPr>
              <a:lstStyle/>
              <a:p>
                <a:pPr algn="r">
                  <a:defRPr/>
                </a:pPr>
                <a:r>
                  <a:rPr lang="en-US" altLang="ko-KR" sz="900" dirty="0">
                    <a:latin typeface="Trebuchet MS" panose="020B0603020202020204" pitchFamily="34" charset="0"/>
                  </a:rPr>
                  <a:t>(n=106, %)</a:t>
                </a:r>
              </a:p>
            </p:txBody>
          </p:sp>
        </p:grpSp>
        <p:sp>
          <p:nvSpPr>
            <p:cNvPr id="82" name="직사각형 81"/>
            <p:cNvSpPr/>
            <p:nvPr/>
          </p:nvSpPr>
          <p:spPr bwMode="auto">
            <a:xfrm>
              <a:off x="7401513" y="1103179"/>
              <a:ext cx="527295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직급별</a:t>
              </a:r>
            </a:p>
          </p:txBody>
        </p:sp>
      </p:grpSp>
      <p:graphicFrame>
        <p:nvGraphicFramePr>
          <p:cNvPr id="90" name="차트 89"/>
          <p:cNvGraphicFramePr/>
          <p:nvPr>
            <p:extLst/>
          </p:nvPr>
        </p:nvGraphicFramePr>
        <p:xfrm>
          <a:off x="5084067" y="4204965"/>
          <a:ext cx="2900852" cy="184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452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4. </a:t>
            </a:r>
            <a:r>
              <a:rPr lang="ko-KR" altLang="en-US"/>
              <a:t>응답자 특성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전체 응답자 </a:t>
            </a:r>
            <a:r>
              <a:rPr lang="en-US" altLang="ko-KR" dirty="0"/>
              <a:t>106</a:t>
            </a:r>
            <a:r>
              <a:rPr lang="ko-KR" altLang="en-US" dirty="0"/>
              <a:t>명에 대한 응답자 구성은 다음과 같음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29" name="차트 28"/>
          <p:cNvGraphicFramePr/>
          <p:nvPr>
            <p:extLst/>
          </p:nvPr>
        </p:nvGraphicFramePr>
        <p:xfrm>
          <a:off x="341768" y="4216370"/>
          <a:ext cx="9295200" cy="159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0" name="Group 3"/>
          <p:cNvGraphicFramePr>
            <a:graphicFrameLocks noGrp="1"/>
          </p:cNvGraphicFramePr>
          <p:nvPr>
            <p:extLst/>
          </p:nvPr>
        </p:nvGraphicFramePr>
        <p:xfrm>
          <a:off x="335997" y="5820499"/>
          <a:ext cx="9236136" cy="344805"/>
        </p:xfrm>
        <a:graphic>
          <a:graphicData uri="http://schemas.openxmlformats.org/drawingml/2006/table">
            <a:tbl>
              <a:tblPr/>
              <a:tblGrid>
                <a:gridCol w="13194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9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194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94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94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94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194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50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 미만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50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~100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미만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100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~200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미만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200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~300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미만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300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~500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미만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500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</a:t>
                      </a:r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~1,000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미만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1" lang="en-US" altLang="ko-KR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1,000</a:t>
                      </a:r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인</a:t>
                      </a:r>
                      <a:endParaRPr kumimoji="1" lang="en-US" altLang="ko-KR" sz="11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맑은 고딕" pitchFamily="50" charset="-127"/>
                        <a:cs typeface="+mn-cs"/>
                      </a:endParaRPr>
                    </a:p>
                    <a:p>
                      <a:pPr algn="ctr" fontAlgn="t"/>
                      <a:r>
                        <a:rPr kumimoji="1" lang="ko-KR" altLang="en-US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ea typeface="맑은 고딕" pitchFamily="50" charset="-127"/>
                          <a:cs typeface="+mn-cs"/>
                        </a:rPr>
                        <a:t>이상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31" name="그룹 30"/>
          <p:cNvGrpSpPr/>
          <p:nvPr/>
        </p:nvGrpSpPr>
        <p:grpSpPr>
          <a:xfrm>
            <a:off x="338573" y="4002393"/>
            <a:ext cx="9216000" cy="215565"/>
            <a:chOff x="329780" y="1103179"/>
            <a:chExt cx="19296159" cy="215565"/>
          </a:xfrm>
        </p:grpSpPr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18504930" y="1169890"/>
              <a:ext cx="1121009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(n=106, %)</a:t>
              </a:r>
            </a:p>
          </p:txBody>
        </p:sp>
        <p:cxnSp>
          <p:nvCxnSpPr>
            <p:cNvPr id="33" name="직선 연결선 32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직사각형 33"/>
            <p:cNvSpPr/>
            <p:nvPr/>
          </p:nvSpPr>
          <p:spPr bwMode="auto">
            <a:xfrm>
              <a:off x="362732" y="1103179"/>
              <a:ext cx="1900347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직원 </a:t>
              </a:r>
              <a:r>
                <a:rPr lang="ko-KR" altLang="en-US" sz="1200" b="1" i="1" dirty="0" err="1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수별</a:t>
              </a:r>
              <a:endParaRPr lang="ko-KR" altLang="en-US" sz="1200" b="1" i="1" dirty="0">
                <a:solidFill>
                  <a:schemeClr val="tx1"/>
                </a:solidFill>
                <a:latin typeface="Trebuchet MS" panose="020B0603020202020204" pitchFamily="34" charset="0"/>
                <a:ea typeface="맑은 고딕" panose="020B0503020000020004" pitchFamily="50" charset="-127"/>
              </a:endParaRPr>
            </a:p>
          </p:txBody>
        </p:sp>
      </p:grpSp>
      <p:graphicFrame>
        <p:nvGraphicFramePr>
          <p:cNvPr id="42" name="차트 41"/>
          <p:cNvGraphicFramePr/>
          <p:nvPr>
            <p:extLst/>
          </p:nvPr>
        </p:nvGraphicFramePr>
        <p:xfrm>
          <a:off x="341768" y="1548417"/>
          <a:ext cx="9295200" cy="159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Group 3"/>
          <p:cNvGraphicFramePr>
            <a:graphicFrameLocks noGrp="1"/>
          </p:cNvGraphicFramePr>
          <p:nvPr>
            <p:extLst/>
          </p:nvPr>
        </p:nvGraphicFramePr>
        <p:xfrm>
          <a:off x="354314" y="3152546"/>
          <a:ext cx="9217819" cy="421005"/>
        </p:xfrm>
        <a:graphic>
          <a:graphicData uri="http://schemas.openxmlformats.org/drawingml/2006/table">
            <a:tbl>
              <a:tblPr/>
              <a:tblGrid>
                <a:gridCol w="709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0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9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09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0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0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090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906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0906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906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0906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09063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09063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교육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서비스업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 및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사회복지사업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사업서비스업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 공공</a:t>
                      </a:r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</a:p>
                    <a:p>
                      <a:pPr algn="ctr" fontAlgn="ctr"/>
                      <a:r>
                        <a:rPr lang="en-US" altLang="ko-KR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수리 및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개인서비스업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숙박 및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음식점업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제조업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통신업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도매 및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소매업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공공행정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국방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endParaRPr lang="en-US" altLang="ko-KR" sz="900" b="0" i="0" u="none" strike="noStrike" spc="-100" baseline="0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ctr" fontAlgn="ctr"/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사회보장</a:t>
                      </a:r>
                      <a:endParaRPr lang="ko-KR" altLang="en-US" sz="900" b="0" i="0" u="none" strike="noStrike" spc="-100" baseline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전기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가스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및 수도사업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운수업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오락</a:t>
                      </a:r>
                      <a:r>
                        <a:rPr lang="en-US" altLang="ko-KR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문화 및 운동관련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기타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44" name="그룹 43"/>
          <p:cNvGrpSpPr/>
          <p:nvPr/>
        </p:nvGrpSpPr>
        <p:grpSpPr>
          <a:xfrm>
            <a:off x="338573" y="1334440"/>
            <a:ext cx="9216000" cy="215565"/>
            <a:chOff x="329780" y="1103179"/>
            <a:chExt cx="19296159" cy="215565"/>
          </a:xfrm>
        </p:grpSpPr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18504930" y="1169890"/>
              <a:ext cx="1121009" cy="138499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none" lIns="0" tIns="0" rIns="0" bIns="0" anchor="b" anchorCtr="0">
              <a:spAutoFit/>
            </a:bodyPr>
            <a:lstStyle/>
            <a:p>
              <a:pPr algn="r">
                <a:defRPr/>
              </a:pPr>
              <a:r>
                <a:rPr lang="en-US" altLang="ko-KR" sz="900" dirty="0">
                  <a:latin typeface="Trebuchet MS" panose="020B0603020202020204" pitchFamily="34" charset="0"/>
                </a:rPr>
                <a:t>(n=106, %)</a:t>
              </a:r>
            </a:p>
          </p:txBody>
        </p:sp>
        <p:cxnSp>
          <p:nvCxnSpPr>
            <p:cNvPr id="46" name="직선 연결선 45"/>
            <p:cNvCxnSpPr/>
            <p:nvPr/>
          </p:nvCxnSpPr>
          <p:spPr>
            <a:xfrm>
              <a:off x="329780" y="1317156"/>
              <a:ext cx="19296159" cy="1588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직사각형 46"/>
            <p:cNvSpPr/>
            <p:nvPr/>
          </p:nvSpPr>
          <p:spPr bwMode="auto">
            <a:xfrm>
              <a:off x="362732" y="1103179"/>
              <a:ext cx="1480806" cy="18466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spAutoFit/>
            </a:bodyPr>
            <a:lstStyle/>
            <a:p>
              <a:pPr marL="242888" indent="-242888">
                <a:buClr>
                  <a:srgbClr val="00713B"/>
                </a:buClr>
                <a:buSzPct val="110000"/>
                <a:buFont typeface="Wingdings" panose="05000000000000000000" pitchFamily="2" charset="2"/>
                <a:buChar char="&amp;"/>
                <a:defRPr/>
              </a:pPr>
              <a:r>
                <a:rPr lang="ko-KR" altLang="en-US" sz="1200" b="1" i="1" dirty="0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직업별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3981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직선 연결선 157"/>
          <p:cNvCxnSpPr/>
          <p:nvPr/>
        </p:nvCxnSpPr>
        <p:spPr>
          <a:xfrm>
            <a:off x="955813" y="266227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모서리가 둥근 직사각형 158"/>
          <p:cNvSpPr/>
          <p:nvPr/>
        </p:nvSpPr>
        <p:spPr>
          <a:xfrm>
            <a:off x="1183684" y="248412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매우 그렇다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5. </a:t>
            </a:r>
            <a:r>
              <a:rPr lang="ko-KR" altLang="en-US"/>
              <a:t>지수 산출 </a:t>
            </a:r>
            <a:r>
              <a:rPr lang="en-US" altLang="ko-KR"/>
              <a:t>Process</a:t>
            </a:r>
          </a:p>
        </p:txBody>
      </p:sp>
      <p:sp>
        <p:nvSpPr>
          <p:cNvPr id="7" name="부제목 6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altLang="ko-KR" dirty="0"/>
              <a:t>1) </a:t>
            </a:r>
            <a:r>
              <a:rPr lang="ko-KR" altLang="en-US" dirty="0"/>
              <a:t>척도</a:t>
            </a:r>
            <a:r>
              <a:rPr lang="en-US" altLang="ko-KR" dirty="0"/>
              <a:t>(Scale)</a:t>
            </a:r>
          </a:p>
        </p:txBody>
      </p:sp>
      <p:sp>
        <p:nvSpPr>
          <p:cNvPr id="8" name="내용 개체 틀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 altLang="en-US" dirty="0"/>
              <a:t>본 조사의 평가 척도에 따른 분석은 </a:t>
            </a:r>
            <a:r>
              <a:rPr lang="en-US" altLang="ko-KR" dirty="0"/>
              <a:t>100</a:t>
            </a:r>
            <a:r>
              <a:rPr lang="ko-KR" altLang="en-US" dirty="0"/>
              <a:t>점 만점 환산점수로 분석하였음</a:t>
            </a:r>
            <a:r>
              <a:rPr lang="en-US" altLang="ko-KR" dirty="0"/>
              <a:t>.</a:t>
            </a:r>
          </a:p>
        </p:txBody>
      </p:sp>
      <p:sp>
        <p:nvSpPr>
          <p:cNvPr id="102" name="굽은 화살표 101"/>
          <p:cNvSpPr/>
          <p:nvPr/>
        </p:nvSpPr>
        <p:spPr>
          <a:xfrm rot="5400000">
            <a:off x="-1663204" y="3724051"/>
            <a:ext cx="4320902" cy="994495"/>
          </a:xfrm>
          <a:prstGeom prst="bentArrow">
            <a:avLst/>
          </a:prstGeom>
          <a:solidFill>
            <a:srgbClr val="BAC9D1"/>
          </a:solidFill>
          <a:ln w="1905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latinLnBrk="0"/>
            <a:endParaRPr lang="ko-KR" altLang="en-US" sz="1200" b="1" kern="0">
              <a:ln>
                <a:solidFill>
                  <a:prstClr val="white">
                    <a:alpha val="0"/>
                  </a:prstClr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06" name="타원 105"/>
          <p:cNvSpPr/>
          <p:nvPr/>
        </p:nvSpPr>
        <p:spPr>
          <a:xfrm>
            <a:off x="589760" y="2523657"/>
            <a:ext cx="324000" cy="324000"/>
          </a:xfrm>
          <a:prstGeom prst="ellipse">
            <a:avLst/>
          </a:prstGeom>
          <a:solidFill>
            <a:srgbClr val="557FA1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6" name="타원 145"/>
          <p:cNvSpPr/>
          <p:nvPr/>
        </p:nvSpPr>
        <p:spPr>
          <a:xfrm>
            <a:off x="589760" y="3038007"/>
            <a:ext cx="324000" cy="324000"/>
          </a:xfrm>
          <a:prstGeom prst="ellipse">
            <a:avLst/>
          </a:prstGeom>
          <a:solidFill>
            <a:srgbClr val="6FB9C5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7" name="타원 146"/>
          <p:cNvSpPr/>
          <p:nvPr/>
        </p:nvSpPr>
        <p:spPr>
          <a:xfrm>
            <a:off x="589760" y="3552357"/>
            <a:ext cx="324000" cy="324000"/>
          </a:xfrm>
          <a:prstGeom prst="ellipse">
            <a:avLst/>
          </a:prstGeom>
          <a:solidFill>
            <a:srgbClr val="8AAAC6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8" name="타원 147"/>
          <p:cNvSpPr/>
          <p:nvPr/>
        </p:nvSpPr>
        <p:spPr>
          <a:xfrm>
            <a:off x="589760" y="4066707"/>
            <a:ext cx="324000" cy="324000"/>
          </a:xfrm>
          <a:prstGeom prst="ellipse">
            <a:avLst/>
          </a:prstGeom>
          <a:solidFill>
            <a:srgbClr val="DDDDDD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49" name="타원 148"/>
          <p:cNvSpPr/>
          <p:nvPr/>
        </p:nvSpPr>
        <p:spPr>
          <a:xfrm>
            <a:off x="589760" y="4581057"/>
            <a:ext cx="324000" cy="324000"/>
          </a:xfrm>
          <a:prstGeom prst="ellipse">
            <a:avLst/>
          </a:prstGeom>
          <a:solidFill>
            <a:srgbClr val="EDCCCB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50" name="타원 149"/>
          <p:cNvSpPr/>
          <p:nvPr/>
        </p:nvSpPr>
        <p:spPr>
          <a:xfrm>
            <a:off x="589760" y="5095407"/>
            <a:ext cx="324000" cy="324000"/>
          </a:xfrm>
          <a:prstGeom prst="ellipse">
            <a:avLst/>
          </a:prstGeom>
          <a:solidFill>
            <a:srgbClr val="E2ADAC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151" name="타원 150"/>
          <p:cNvSpPr/>
          <p:nvPr/>
        </p:nvSpPr>
        <p:spPr>
          <a:xfrm>
            <a:off x="589760" y="5609757"/>
            <a:ext cx="324000" cy="324000"/>
          </a:xfrm>
          <a:prstGeom prst="ellipse">
            <a:avLst/>
          </a:prstGeom>
          <a:solidFill>
            <a:srgbClr val="D68C8A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0" rIns="0" rtlCol="0" anchor="ctr"/>
          <a:lstStyle/>
          <a:p>
            <a:pPr algn="ctr" latinLnBrk="0">
              <a:lnSpc>
                <a:spcPct val="120000"/>
              </a:lnSpc>
              <a:spcBef>
                <a:spcPct val="50000"/>
              </a:spcBef>
              <a:defRPr/>
            </a:pPr>
            <a:endParaRPr lang="ko-KR" altLang="en-US" sz="1000" b="1" kern="0" dirty="0">
              <a:solidFill>
                <a:prstClr val="white"/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85" name="Text Box 6"/>
          <p:cNvSpPr txBox="1">
            <a:spLocks noChangeArrowheads="1"/>
          </p:cNvSpPr>
          <p:nvPr/>
        </p:nvSpPr>
        <p:spPr bwMode="auto">
          <a:xfrm>
            <a:off x="560268" y="25268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7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2" name="Text Box 6"/>
          <p:cNvSpPr txBox="1">
            <a:spLocks noChangeArrowheads="1"/>
          </p:cNvSpPr>
          <p:nvPr/>
        </p:nvSpPr>
        <p:spPr bwMode="auto">
          <a:xfrm>
            <a:off x="560268" y="30602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6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3" name="Text Box 6"/>
          <p:cNvSpPr txBox="1">
            <a:spLocks noChangeArrowheads="1"/>
          </p:cNvSpPr>
          <p:nvPr/>
        </p:nvSpPr>
        <p:spPr bwMode="auto">
          <a:xfrm>
            <a:off x="560268" y="356502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5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4" name="Text Box 6"/>
          <p:cNvSpPr txBox="1">
            <a:spLocks noChangeArrowheads="1"/>
          </p:cNvSpPr>
          <p:nvPr/>
        </p:nvSpPr>
        <p:spPr bwMode="auto">
          <a:xfrm>
            <a:off x="560268" y="408890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4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5" name="Text Box 6"/>
          <p:cNvSpPr txBox="1">
            <a:spLocks noChangeArrowheads="1"/>
          </p:cNvSpPr>
          <p:nvPr/>
        </p:nvSpPr>
        <p:spPr bwMode="auto">
          <a:xfrm>
            <a:off x="560268" y="4603254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3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6" name="Text Box 6"/>
          <p:cNvSpPr txBox="1">
            <a:spLocks noChangeArrowheads="1"/>
          </p:cNvSpPr>
          <p:nvPr/>
        </p:nvSpPr>
        <p:spPr bwMode="auto">
          <a:xfrm>
            <a:off x="560268" y="510807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2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sp>
        <p:nvSpPr>
          <p:cNvPr id="157" name="Text Box 6"/>
          <p:cNvSpPr txBox="1">
            <a:spLocks noChangeArrowheads="1"/>
          </p:cNvSpPr>
          <p:nvPr/>
        </p:nvSpPr>
        <p:spPr bwMode="auto">
          <a:xfrm>
            <a:off x="560268" y="5622429"/>
            <a:ext cx="4026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eaLnBrk="1" fontAlgn="ctr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003366"/>
              </a:buClr>
              <a:buSzTx/>
              <a:buFont typeface="Arial" charset="0"/>
              <a:buNone/>
              <a:tabLst/>
              <a:defRPr/>
            </a:pPr>
            <a:r>
              <a:rPr lang="en-US" altLang="ko-KR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1</a:t>
            </a:r>
            <a:r>
              <a:rPr lang="ko-KR" altLang="en-US" sz="1200" b="1" kern="0" spc="-100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chemeClr val="bg1"/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점</a:t>
            </a:r>
          </a:p>
        </p:txBody>
      </p:sp>
      <p:cxnSp>
        <p:nvCxnSpPr>
          <p:cNvPr id="160" name="직선 연결선 159"/>
          <p:cNvCxnSpPr/>
          <p:nvPr/>
        </p:nvCxnSpPr>
        <p:spPr>
          <a:xfrm>
            <a:off x="955813" y="320520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모서리가 둥근 직사각형 160"/>
          <p:cNvSpPr/>
          <p:nvPr/>
        </p:nvSpPr>
        <p:spPr>
          <a:xfrm>
            <a:off x="1183684" y="302704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2" name="직선 연결선 161"/>
          <p:cNvCxnSpPr/>
          <p:nvPr/>
        </p:nvCxnSpPr>
        <p:spPr>
          <a:xfrm>
            <a:off x="955813" y="371955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모서리가 둥근 직사각형 162"/>
          <p:cNvSpPr/>
          <p:nvPr/>
        </p:nvSpPr>
        <p:spPr>
          <a:xfrm>
            <a:off x="1183684" y="354139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그런 편이다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4" name="직선 연결선 163"/>
          <p:cNvCxnSpPr/>
          <p:nvPr/>
        </p:nvCxnSpPr>
        <p:spPr>
          <a:xfrm>
            <a:off x="955813" y="4233900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모서리가 둥근 직사각형 164"/>
          <p:cNvSpPr/>
          <p:nvPr/>
        </p:nvSpPr>
        <p:spPr>
          <a:xfrm>
            <a:off x="1183684" y="4055745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보통이다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6" name="직선 연결선 165"/>
          <p:cNvCxnSpPr/>
          <p:nvPr/>
        </p:nvCxnSpPr>
        <p:spPr>
          <a:xfrm>
            <a:off x="955813" y="473872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모서리가 둥근 직사각형 166"/>
          <p:cNvSpPr/>
          <p:nvPr/>
        </p:nvSpPr>
        <p:spPr>
          <a:xfrm>
            <a:off x="1183684" y="456057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그렇지 않은 편이다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68" name="직선 연결선 167"/>
          <p:cNvCxnSpPr/>
          <p:nvPr/>
        </p:nvCxnSpPr>
        <p:spPr>
          <a:xfrm>
            <a:off x="955813" y="5246725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모서리가 둥근 직사각형 168"/>
          <p:cNvSpPr/>
          <p:nvPr/>
        </p:nvSpPr>
        <p:spPr>
          <a:xfrm>
            <a:off x="1183684" y="5068570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그렇지 않다</a:t>
            </a:r>
            <a:endParaRPr lang="ko-KR" altLang="en-US" sz="1200" b="1" spc="-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</a:endParaRPr>
          </a:p>
        </p:txBody>
      </p:sp>
      <p:cxnSp>
        <p:nvCxnSpPr>
          <p:cNvPr id="170" name="직선 연결선 169"/>
          <p:cNvCxnSpPr/>
          <p:nvPr/>
        </p:nvCxnSpPr>
        <p:spPr>
          <a:xfrm>
            <a:off x="955813" y="5769239"/>
            <a:ext cx="264432" cy="0"/>
          </a:xfrm>
          <a:prstGeom prst="line">
            <a:avLst/>
          </a:prstGeom>
          <a:ln>
            <a:solidFill>
              <a:srgbClr val="5C7EA8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모서리가 둥근 직사각형 170"/>
          <p:cNvSpPr/>
          <p:nvPr/>
        </p:nvSpPr>
        <p:spPr>
          <a:xfrm>
            <a:off x="1183684" y="5591084"/>
            <a:ext cx="2232000" cy="356308"/>
          </a:xfrm>
          <a:prstGeom prst="roundRect">
            <a:avLst>
              <a:gd name="adj" fmla="val 50000"/>
            </a:avLst>
          </a:prstGeom>
          <a:solidFill>
            <a:srgbClr val="F5F7F9"/>
          </a:solidFill>
          <a:ln w="19050">
            <a:solidFill>
              <a:srgbClr val="D7D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</a:rPr>
              <a:t>전혀 그렇지 않다</a:t>
            </a:r>
          </a:p>
        </p:txBody>
      </p:sp>
      <p:pic>
        <p:nvPicPr>
          <p:cNvPr id="172" name="Picture 38" descr="arrrow02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H="1">
            <a:off x="2720088" y="3881231"/>
            <a:ext cx="2593941" cy="73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그룹 12"/>
          <p:cNvGrpSpPr/>
          <p:nvPr/>
        </p:nvGrpSpPr>
        <p:grpSpPr>
          <a:xfrm>
            <a:off x="4611687" y="2455509"/>
            <a:ext cx="1779588" cy="404502"/>
            <a:chOff x="4611687" y="2428875"/>
            <a:chExt cx="1779588" cy="404502"/>
          </a:xfrm>
        </p:grpSpPr>
        <p:grpSp>
          <p:nvGrpSpPr>
            <p:cNvPr id="184" name="도형전체"/>
            <p:cNvGrpSpPr/>
            <p:nvPr/>
          </p:nvGrpSpPr>
          <p:grpSpPr>
            <a:xfrm>
              <a:off x="4611687" y="2428875"/>
              <a:ext cx="1779588" cy="404502"/>
              <a:chOff x="2172308" y="743371"/>
              <a:chExt cx="4799384" cy="1255466"/>
            </a:xfrm>
          </p:grpSpPr>
          <p:sp>
            <p:nvSpPr>
              <p:cNvPr id="185" name="직사각형 184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188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194" name="이등변 삼각형 193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5" name="이등변 삼각형 194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6" name="이등변 삼각형 195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7" name="이등변 삼각형 196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189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190" name="이등변 삼각형 189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1" name="이등변 삼각형 190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2" name="이등변 삼각형 191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193" name="이등변 삼각형 192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2" name="직사각형 281"/>
            <p:cNvSpPr/>
            <p:nvPr/>
          </p:nvSpPr>
          <p:spPr>
            <a:xfrm>
              <a:off x="4754486" y="2522468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100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4611687" y="2972181"/>
            <a:ext cx="1779588" cy="404502"/>
            <a:chOff x="4611687" y="2968625"/>
            <a:chExt cx="1779588" cy="404502"/>
          </a:xfrm>
        </p:grpSpPr>
        <p:grpSp>
          <p:nvGrpSpPr>
            <p:cNvPr id="198" name="도형전체"/>
            <p:cNvGrpSpPr/>
            <p:nvPr/>
          </p:nvGrpSpPr>
          <p:grpSpPr>
            <a:xfrm>
              <a:off x="4611687" y="2968625"/>
              <a:ext cx="1779588" cy="404502"/>
              <a:chOff x="2172308" y="743371"/>
              <a:chExt cx="4799384" cy="1255466"/>
            </a:xfrm>
          </p:grpSpPr>
          <p:sp>
            <p:nvSpPr>
              <p:cNvPr id="199" name="직사각형 198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02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08" name="이등변 삼각형 207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9" name="이등변 삼각형 208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0" name="이등변 삼각형 209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1" name="이등변 삼각형 210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03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04" name="이등변 삼각형 203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5" name="이등변 삼각형 204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6" name="이등변 삼각형 205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07" name="이등변 삼각형 206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3" name="직사각형 282"/>
            <p:cNvSpPr/>
            <p:nvPr/>
          </p:nvSpPr>
          <p:spPr>
            <a:xfrm>
              <a:off x="4754486" y="3059496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83.3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4611687" y="3488853"/>
            <a:ext cx="1779588" cy="404502"/>
            <a:chOff x="4611687" y="3508375"/>
            <a:chExt cx="1779588" cy="404502"/>
          </a:xfrm>
        </p:grpSpPr>
        <p:grpSp>
          <p:nvGrpSpPr>
            <p:cNvPr id="212" name="도형전체"/>
            <p:cNvGrpSpPr/>
            <p:nvPr/>
          </p:nvGrpSpPr>
          <p:grpSpPr>
            <a:xfrm>
              <a:off x="4611687" y="3508375"/>
              <a:ext cx="1779588" cy="404502"/>
              <a:chOff x="2172308" y="743371"/>
              <a:chExt cx="4799384" cy="1255466"/>
            </a:xfrm>
          </p:grpSpPr>
          <p:sp>
            <p:nvSpPr>
              <p:cNvPr id="213" name="직사각형 212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D6EDF2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77C4D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16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22" name="이등변 삼각형 221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3" name="이등변 삼각형 222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4" name="이등변 삼각형 223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5" name="이등변 삼각형 224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17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18" name="이등변 삼각형 217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rgbClr val="77C4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19" name="이등변 삼각형 218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rgbClr val="94D0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0" name="이등변 삼각형 219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D6EDF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21" name="이등변 삼각형 220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rgbClr val="ABDA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4" name="직사각형 283"/>
            <p:cNvSpPr/>
            <p:nvPr/>
          </p:nvSpPr>
          <p:spPr>
            <a:xfrm>
              <a:off x="4754486" y="3596525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66.7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4611687" y="4005525"/>
            <a:ext cx="1779588" cy="404502"/>
            <a:chOff x="4611687" y="4048125"/>
            <a:chExt cx="1779588" cy="404502"/>
          </a:xfrm>
        </p:grpSpPr>
        <p:grpSp>
          <p:nvGrpSpPr>
            <p:cNvPr id="226" name="도형전체"/>
            <p:cNvGrpSpPr/>
            <p:nvPr/>
          </p:nvGrpSpPr>
          <p:grpSpPr>
            <a:xfrm>
              <a:off x="4611687" y="4048125"/>
              <a:ext cx="1779588" cy="404502"/>
              <a:chOff x="2172308" y="743371"/>
              <a:chExt cx="4799384" cy="1255466"/>
            </a:xfrm>
          </p:grpSpPr>
          <p:sp>
            <p:nvSpPr>
              <p:cNvPr id="227" name="직사각형 226"/>
              <p:cNvSpPr/>
              <p:nvPr/>
            </p:nvSpPr>
            <p:spPr>
              <a:xfrm>
                <a:off x="2899903" y="743702"/>
                <a:ext cx="3346285" cy="1255135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chemeClr val="bg1">
                      <a:lumMod val="85000"/>
                    </a:schemeClr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chemeClr val="bg1">
                      <a:lumMod val="75000"/>
                    </a:schemeClr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30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36" name="이등변 삼각형 235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7" name="이등변 삼각형 236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8" name="이등변 삼각형 237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9" name="이등변 삼각형 238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31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32" name="이등변 삼각형 231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3" name="이등변 삼각형 232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4" name="이등변 삼각형 233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35" name="이등변 삼각형 234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5" name="직사각형 284"/>
            <p:cNvSpPr/>
            <p:nvPr/>
          </p:nvSpPr>
          <p:spPr>
            <a:xfrm>
              <a:off x="4754486" y="4133554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50.0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611687" y="4522197"/>
            <a:ext cx="1779588" cy="404502"/>
            <a:chOff x="4611687" y="4587875"/>
            <a:chExt cx="1779588" cy="404502"/>
          </a:xfrm>
        </p:grpSpPr>
        <p:grpSp>
          <p:nvGrpSpPr>
            <p:cNvPr id="240" name="도형전체"/>
            <p:cNvGrpSpPr/>
            <p:nvPr/>
          </p:nvGrpSpPr>
          <p:grpSpPr>
            <a:xfrm>
              <a:off x="4611687" y="4587875"/>
              <a:ext cx="1779588" cy="404502"/>
              <a:chOff x="2172308" y="743371"/>
              <a:chExt cx="4799384" cy="1255466"/>
            </a:xfrm>
          </p:grpSpPr>
          <p:sp>
            <p:nvSpPr>
              <p:cNvPr id="241" name="직사각형 240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44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50" name="이등변 삼각형 249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1" name="이등변 삼각형 250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2" name="이등변 삼각형 251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53" name="이등변 삼각형 252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45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46" name="이등변 삼각형 245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7" name="이등변 삼각형 246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8" name="이등변 삼각형 247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49" name="이등변 삼각형 248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286" name="직사각형 285"/>
            <p:cNvSpPr/>
            <p:nvPr/>
          </p:nvSpPr>
          <p:spPr>
            <a:xfrm>
              <a:off x="4754486" y="4670583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33.3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4611687" y="5038869"/>
            <a:ext cx="1779588" cy="404502"/>
            <a:chOff x="4611687" y="5120536"/>
            <a:chExt cx="1779588" cy="404502"/>
          </a:xfrm>
        </p:grpSpPr>
        <p:grpSp>
          <p:nvGrpSpPr>
            <p:cNvPr id="289" name="도형전체"/>
            <p:cNvGrpSpPr/>
            <p:nvPr/>
          </p:nvGrpSpPr>
          <p:grpSpPr>
            <a:xfrm>
              <a:off x="4611687" y="5120536"/>
              <a:ext cx="1779588" cy="404502"/>
              <a:chOff x="2172308" y="743371"/>
              <a:chExt cx="4799384" cy="1255466"/>
            </a:xfrm>
          </p:grpSpPr>
          <p:sp>
            <p:nvSpPr>
              <p:cNvPr id="290" name="직사각형 289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293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299" name="이등변 삼각형 298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0" name="이등변 삼각형 299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1" name="이등변 삼각형 300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02" name="이등변 삼각형 301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294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295" name="이등변 삼각형 294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6" name="이등변 삼각형 295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7" name="이등변 삼각형 296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298" name="이등변 삼각형 297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303" name="직사각형 302"/>
            <p:cNvSpPr/>
            <p:nvPr/>
          </p:nvSpPr>
          <p:spPr>
            <a:xfrm>
              <a:off x="4754486" y="5203244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16.7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11687" y="5555540"/>
            <a:ext cx="1779588" cy="404502"/>
            <a:chOff x="4611687" y="5608808"/>
            <a:chExt cx="1779588" cy="404502"/>
          </a:xfrm>
        </p:grpSpPr>
        <p:grpSp>
          <p:nvGrpSpPr>
            <p:cNvPr id="304" name="도형전체"/>
            <p:cNvGrpSpPr/>
            <p:nvPr/>
          </p:nvGrpSpPr>
          <p:grpSpPr>
            <a:xfrm>
              <a:off x="4611687" y="5608808"/>
              <a:ext cx="1779588" cy="404502"/>
              <a:chOff x="2172308" y="743371"/>
              <a:chExt cx="4799384" cy="1255466"/>
            </a:xfrm>
          </p:grpSpPr>
          <p:sp>
            <p:nvSpPr>
              <p:cNvPr id="305" name="직사각형 304"/>
              <p:cNvSpPr/>
              <p:nvPr/>
            </p:nvSpPr>
            <p:spPr>
              <a:xfrm>
                <a:off x="2899904" y="743703"/>
                <a:ext cx="3346285" cy="1255134"/>
              </a:xfrm>
              <a:prstGeom prst="rect">
                <a:avLst/>
              </a:prstGeom>
              <a:gradFill flip="none" rotWithShape="0">
                <a:gsLst>
                  <a:gs pos="3000">
                    <a:schemeClr val="bg1"/>
                  </a:gs>
                  <a:gs pos="2000">
                    <a:srgbClr val="EDCCCB"/>
                  </a:gs>
                  <a:gs pos="50000">
                    <a:schemeClr val="bg1"/>
                  </a:gs>
                  <a:gs pos="69000">
                    <a:srgbClr val="F8F8F8"/>
                  </a:gs>
                  <a:gs pos="51000">
                    <a:schemeClr val="bg1">
                      <a:lumMod val="88000"/>
                    </a:schemeClr>
                  </a:gs>
                  <a:gs pos="97000">
                    <a:schemeClr val="bg1"/>
                  </a:gs>
                  <a:gs pos="98000">
                    <a:srgbClr val="E2ADAC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endParaRPr>
              </a:p>
            </p:txBody>
          </p:sp>
          <p:grpSp>
            <p:nvGrpSpPr>
              <p:cNvPr id="308" name="오른쪽 삼각형"/>
              <p:cNvGrpSpPr/>
              <p:nvPr/>
            </p:nvGrpSpPr>
            <p:grpSpPr>
              <a:xfrm>
                <a:off x="5882390" y="743371"/>
                <a:ext cx="1089302" cy="1255135"/>
                <a:chOff x="5882390" y="743371"/>
                <a:chExt cx="1089302" cy="1255135"/>
              </a:xfrm>
            </p:grpSpPr>
            <p:sp>
              <p:nvSpPr>
                <p:cNvPr id="314" name="이등변 삼각형 313"/>
                <p:cNvSpPr/>
                <p:nvPr/>
              </p:nvSpPr>
              <p:spPr>
                <a:xfrm>
                  <a:off x="5882390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5" name="이등변 삼각형 314"/>
                <p:cNvSpPr/>
                <p:nvPr/>
              </p:nvSpPr>
              <p:spPr>
                <a:xfrm flipV="1">
                  <a:off x="6244097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6" name="이등변 삼각형 315"/>
                <p:cNvSpPr/>
                <p:nvPr/>
              </p:nvSpPr>
              <p:spPr>
                <a:xfrm flipV="1">
                  <a:off x="5889370" y="743371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7" name="이등변 삼각형 316"/>
                <p:cNvSpPr/>
                <p:nvPr/>
              </p:nvSpPr>
              <p:spPr>
                <a:xfrm>
                  <a:off x="6242007" y="74379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  <p:grpSp>
            <p:nvGrpSpPr>
              <p:cNvPr id="309" name="왼쪽 삼각형"/>
              <p:cNvGrpSpPr/>
              <p:nvPr/>
            </p:nvGrpSpPr>
            <p:grpSpPr>
              <a:xfrm>
                <a:off x="2172308" y="743702"/>
                <a:ext cx="1091392" cy="1255135"/>
                <a:chOff x="2172308" y="743702"/>
                <a:chExt cx="1091392" cy="1255135"/>
              </a:xfrm>
            </p:grpSpPr>
            <p:sp>
              <p:nvSpPr>
                <p:cNvPr id="310" name="이등변 삼각형 309"/>
                <p:cNvSpPr/>
                <p:nvPr/>
              </p:nvSpPr>
              <p:spPr>
                <a:xfrm flipH="1">
                  <a:off x="2536105" y="1371269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1" name="이등변 삼각형 310"/>
                <p:cNvSpPr/>
                <p:nvPr/>
              </p:nvSpPr>
              <p:spPr>
                <a:xfrm flipH="1" flipV="1">
                  <a:off x="2174399" y="1371600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2" name="이등변 삼각형 311"/>
                <p:cNvSpPr/>
                <p:nvPr/>
              </p:nvSpPr>
              <p:spPr>
                <a:xfrm flipH="1" flipV="1">
                  <a:off x="2529126" y="743702"/>
                  <a:ext cx="727595" cy="627237"/>
                </a:xfrm>
                <a:prstGeom prst="triangle">
                  <a:avLst/>
                </a:prstGeom>
                <a:solidFill>
                  <a:srgbClr val="F9EEE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  <p:sp>
              <p:nvSpPr>
                <p:cNvPr id="313" name="이등변 삼각형 312"/>
                <p:cNvSpPr/>
                <p:nvPr/>
              </p:nvSpPr>
              <p:spPr>
                <a:xfrm flipH="1">
                  <a:off x="2172308" y="750021"/>
                  <a:ext cx="727595" cy="627237"/>
                </a:xfrm>
                <a:prstGeom prst="triangl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solidFill>
                      <a:schemeClr val="tx1"/>
                    </a:solidFill>
                    <a:latin typeface="Trebuchet MS" panose="020B0603020202020204" pitchFamily="34" charset="0"/>
                    <a:ea typeface="맑은 고딕" panose="020B0503020000020004" pitchFamily="50" charset="-127"/>
                  </a:endParaRPr>
                </a:p>
              </p:txBody>
            </p:sp>
          </p:grpSp>
        </p:grpSp>
        <p:sp>
          <p:nvSpPr>
            <p:cNvPr id="318" name="직사각형 317"/>
            <p:cNvSpPr/>
            <p:nvPr/>
          </p:nvSpPr>
          <p:spPr>
            <a:xfrm>
              <a:off x="4754486" y="5691516"/>
              <a:ext cx="1466850" cy="2187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altLang="ko-KR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0.0</a:t>
              </a:r>
              <a:r>
                <a:rPr lang="ko-KR" altLang="en-US" sz="1400" b="1" kern="0" spc="-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Trebuchet MS" panose="020B0603020202020204" pitchFamily="34" charset="0"/>
                  <a:ea typeface="맑은 고딕" panose="020B0503020000020004" pitchFamily="50" charset="-127"/>
                </a:rPr>
                <a:t>점</a:t>
              </a:r>
            </a:p>
          </p:txBody>
        </p:sp>
      </p:grpSp>
      <p:sp>
        <p:nvSpPr>
          <p:cNvPr id="14" name="오른쪽 중괄호 13"/>
          <p:cNvSpPr/>
          <p:nvPr/>
        </p:nvSpPr>
        <p:spPr>
          <a:xfrm>
            <a:off x="6491288" y="2636520"/>
            <a:ext cx="191452" cy="105918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rgbClr val="557FA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9" name="오른쪽 중괄호 318"/>
          <p:cNvSpPr/>
          <p:nvPr/>
        </p:nvSpPr>
        <p:spPr>
          <a:xfrm>
            <a:off x="6491288" y="4724400"/>
            <a:ext cx="191452" cy="105918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chemeClr val="accent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2" name="직사각형 321"/>
          <p:cNvSpPr/>
          <p:nvPr/>
        </p:nvSpPr>
        <p:spPr bwMode="auto">
          <a:xfrm>
            <a:off x="6749441" y="5046633"/>
            <a:ext cx="1246233" cy="400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A50021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Bottom3</a:t>
            </a:r>
            <a:endParaRPr kumimoji="1" lang="ko-KR" altLang="en-US" sz="2000" b="1" dirty="0">
              <a:solidFill>
                <a:srgbClr val="A50021"/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3" name="직사각형 322"/>
          <p:cNvSpPr/>
          <p:nvPr/>
        </p:nvSpPr>
        <p:spPr bwMode="auto">
          <a:xfrm>
            <a:off x="6749441" y="2956576"/>
            <a:ext cx="754239" cy="40007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000" b="1" dirty="0">
                <a:solidFill>
                  <a:srgbClr val="0070C0"/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Top3</a:t>
            </a:r>
            <a:endParaRPr kumimoji="1" lang="ko-KR" altLang="en-US" sz="2000" b="1" dirty="0">
              <a:solidFill>
                <a:srgbClr val="0070C0"/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4" name="오른쪽 중괄호 323"/>
          <p:cNvSpPr/>
          <p:nvPr/>
        </p:nvSpPr>
        <p:spPr>
          <a:xfrm>
            <a:off x="6491288" y="4015376"/>
            <a:ext cx="191452" cy="396000"/>
          </a:xfrm>
          <a:prstGeom prst="rightBrace">
            <a:avLst>
              <a:gd name="adj1" fmla="val 28234"/>
              <a:gd name="adj2" fmla="val 50000"/>
            </a:avLst>
          </a:prstGeom>
          <a:ln w="22225" cmpd="sng">
            <a:solidFill>
              <a:schemeClr val="bg1">
                <a:lumMod val="50000"/>
              </a:schemeClr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5" name="직사각형 324"/>
          <p:cNvSpPr/>
          <p:nvPr/>
        </p:nvSpPr>
        <p:spPr bwMode="auto">
          <a:xfrm>
            <a:off x="6734927" y="4040076"/>
            <a:ext cx="2723752" cy="323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05" tIns="45702" rIns="91405" bIns="45702" anchor="ctr" anchorCtr="0">
            <a:spAutoFit/>
            <a:scene3d>
              <a:camera prst="orthographicFront"/>
              <a:lightRig rig="threePt" dir="t"/>
            </a:scene3d>
            <a:sp3d contourW="31750">
              <a:bevelT w="1270" h="38100"/>
              <a:contourClr>
                <a:schemeClr val="bg1"/>
              </a:contourClr>
            </a:sp3d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kumimoji="1" lang="ko-KR" altLang="en-US" sz="1500" b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ea typeface="맑은 고딕" panose="020B0503020000020004" pitchFamily="50" charset="-127"/>
                <a:cs typeface="Arial" charset="0"/>
              </a:rPr>
              <a:t>긍정도 부정도 아닌 보통 비율</a:t>
            </a:r>
            <a:endParaRPr kumimoji="1" lang="ko-KR" altLang="en-US" sz="1500" b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  <a:ea typeface="맑은 고딕" panose="020B0503020000020004" pitchFamily="50" charset="-127"/>
              <a:cs typeface="Arial" charset="0"/>
            </a:endParaRPr>
          </a:p>
        </p:txBody>
      </p:sp>
      <p:sp>
        <p:nvSpPr>
          <p:cNvPr id="326" name="TextBox 325"/>
          <p:cNvSpPr txBox="1"/>
          <p:nvPr/>
        </p:nvSpPr>
        <p:spPr>
          <a:xfrm>
            <a:off x="4730527" y="6164036"/>
            <a:ext cx="4252767" cy="18466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marL="288925" indent="-288925">
              <a:defRPr/>
            </a:pP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* </a:t>
            </a:r>
            <a:r>
              <a:rPr lang="en-US" altLang="ko-KR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7</a:t>
            </a: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 척도를 </a:t>
            </a:r>
            <a:r>
              <a:rPr lang="en-US" altLang="ko-KR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100</a:t>
            </a:r>
            <a:r>
              <a:rPr lang="ko-KR" altLang="en-US" sz="1200" b="1" spc="-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latin typeface="Trebuchet MS" panose="020B0603020202020204" pitchFamily="34" charset="0"/>
                <a:ea typeface="맑은 고딕" panose="020B0503020000020004" pitchFamily="50" charset="-127"/>
              </a:rPr>
              <a:t>점 만점으로 환산하여 산출된 값을 지수로 사용함</a:t>
            </a:r>
          </a:p>
        </p:txBody>
      </p:sp>
      <p:grpSp>
        <p:nvGrpSpPr>
          <p:cNvPr id="333" name="그룹 332"/>
          <p:cNvGrpSpPr/>
          <p:nvPr/>
        </p:nvGrpSpPr>
        <p:grpSpPr>
          <a:xfrm>
            <a:off x="1192829" y="1945171"/>
            <a:ext cx="1934342" cy="325410"/>
            <a:chOff x="7125228" y="1679389"/>
            <a:chExt cx="1934342" cy="325410"/>
          </a:xfrm>
        </p:grpSpPr>
        <p:sp>
          <p:nvSpPr>
            <p:cNvPr id="334" name="TextBox 333"/>
            <p:cNvSpPr txBox="1"/>
            <p:nvPr/>
          </p:nvSpPr>
          <p:spPr>
            <a:xfrm>
              <a:off x="7342636" y="1679389"/>
              <a:ext cx="1716934" cy="325410"/>
            </a:xfrm>
            <a:prstGeom prst="rect">
              <a:avLst/>
            </a:prstGeom>
          </p:spPr>
          <p:txBody>
            <a:bodyPr wrap="none" lIns="91349" tIns="45674" rIns="91349" bIns="45674" anchor="ctr"/>
            <a:lstStyle>
              <a:defPPr>
                <a:defRPr lang="ko-KR"/>
              </a:defPPr>
              <a:lvl1pPr indent="0">
                <a:lnSpc>
                  <a:spcPct val="120000"/>
                </a:lnSpc>
                <a:spcBef>
                  <a:spcPts val="0"/>
                </a:spcBef>
                <a:spcAft>
                  <a:spcPts val="150"/>
                </a:spcAft>
                <a:buFont typeface="Arial" pitchFamily="34" charset="0"/>
                <a:buNone/>
                <a:defRPr sz="1400" b="1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45673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2pPr>
              <a:lvl3pPr marL="91347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370220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4pPr>
              <a:lvl5pPr marL="182695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28369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6pPr>
              <a:lvl7pPr marL="274043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7pPr>
              <a:lvl8pPr marL="3197180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8pPr>
              <a:lvl9pPr marL="365391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ko-KR" altLang="en-US" dirty="0"/>
                <a:t>측정 척도</a:t>
              </a:r>
            </a:p>
          </p:txBody>
        </p:sp>
        <p:pic>
          <p:nvPicPr>
            <p:cNvPr id="335" name="그림 3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228" y="1727548"/>
              <a:ext cx="239252" cy="239252"/>
            </a:xfrm>
            <a:prstGeom prst="rect">
              <a:avLst/>
            </a:prstGeom>
          </p:spPr>
        </p:pic>
      </p:grpSp>
      <p:grpSp>
        <p:nvGrpSpPr>
          <p:cNvPr id="336" name="그룹 335"/>
          <p:cNvGrpSpPr/>
          <p:nvPr/>
        </p:nvGrpSpPr>
        <p:grpSpPr>
          <a:xfrm>
            <a:off x="4672629" y="1945171"/>
            <a:ext cx="1934342" cy="325410"/>
            <a:chOff x="7125228" y="1679389"/>
            <a:chExt cx="1934342" cy="325410"/>
          </a:xfrm>
        </p:grpSpPr>
        <p:sp>
          <p:nvSpPr>
            <p:cNvPr id="337" name="TextBox 336"/>
            <p:cNvSpPr txBox="1"/>
            <p:nvPr/>
          </p:nvSpPr>
          <p:spPr>
            <a:xfrm>
              <a:off x="7342636" y="1679389"/>
              <a:ext cx="1716934" cy="325410"/>
            </a:xfrm>
            <a:prstGeom prst="rect">
              <a:avLst/>
            </a:prstGeom>
          </p:spPr>
          <p:txBody>
            <a:bodyPr wrap="none" lIns="91349" tIns="45674" rIns="91349" bIns="45674" anchor="ctr"/>
            <a:lstStyle>
              <a:defPPr>
                <a:defRPr lang="ko-KR"/>
              </a:defPPr>
              <a:lvl1pPr indent="0">
                <a:lnSpc>
                  <a:spcPct val="120000"/>
                </a:lnSpc>
                <a:spcBef>
                  <a:spcPts val="0"/>
                </a:spcBef>
                <a:spcAft>
                  <a:spcPts val="150"/>
                </a:spcAft>
                <a:buFont typeface="Arial" pitchFamily="34" charset="0"/>
                <a:buNone/>
                <a:defRPr sz="1400" b="1" baseline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206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defRPr>
              </a:lvl1pPr>
              <a:lvl2pPr marL="45673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2pPr>
              <a:lvl3pPr marL="91347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3pPr>
              <a:lvl4pPr marL="1370220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4pPr>
              <a:lvl5pPr marL="1826959" indent="0" algn="ctr">
                <a:spcBef>
                  <a:spcPct val="20000"/>
                </a:spcBef>
                <a:buFont typeface="Arial" pitchFamily="34" charset="0"/>
                <a:buNone/>
                <a:defRPr sz="1300" baseline="0">
                  <a:solidFill>
                    <a:schemeClr val="tx1">
                      <a:tint val="75000"/>
                    </a:schemeClr>
                  </a:solidFill>
                  <a:latin typeface="Arial" pitchFamily="34" charset="0"/>
                  <a:ea typeface="맑은 고딕" pitchFamily="50" charset="-127"/>
                </a:defRPr>
              </a:lvl5pPr>
              <a:lvl6pPr marL="228369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6pPr>
              <a:lvl7pPr marL="274043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7pPr>
              <a:lvl8pPr marL="3197180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8pPr>
              <a:lvl9pPr marL="3653919" indent="0" algn="ctr">
                <a:spcBef>
                  <a:spcPct val="20000"/>
                </a:spcBef>
                <a:buFont typeface="Arial" pitchFamily="34" charset="0"/>
                <a:buNone/>
                <a:defRPr sz="2000">
                  <a:solidFill>
                    <a:schemeClr val="tx1">
                      <a:tint val="75000"/>
                    </a:schemeClr>
                  </a:solidFill>
                </a:defRPr>
              </a:lvl9pPr>
            </a:lstStyle>
            <a:p>
              <a:r>
                <a:rPr lang="ko-KR" altLang="en-US" dirty="0"/>
                <a:t>점수 환산 기준</a:t>
              </a:r>
            </a:p>
          </p:txBody>
        </p:sp>
        <p:pic>
          <p:nvPicPr>
            <p:cNvPr id="338" name="그림 33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5228" y="1727548"/>
              <a:ext cx="239252" cy="239252"/>
            </a:xfrm>
            <a:prstGeom prst="rect">
              <a:avLst/>
            </a:prstGeom>
          </p:spPr>
        </p:pic>
      </p:grpSp>
      <p:pic>
        <p:nvPicPr>
          <p:cNvPr id="339" name="그림 3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8200" y="4599919"/>
            <a:ext cx="1248262" cy="167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893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>
          <a:solidFill>
            <a:schemeClr val="bg1">
              <a:lumMod val="65000"/>
            </a:schemeClr>
          </a:solidFill>
          <a:prstDash val="sysDash"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[GR 제안서] 2015년 일터혁신지수 조사</Template>
  <TotalTime>37582</TotalTime>
  <Words>13799</Words>
  <Application>Microsoft Office PowerPoint</Application>
  <PresentationFormat>A4 용지(210x297mm)</PresentationFormat>
  <Paragraphs>7462</Paragraphs>
  <Slides>62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62</vt:i4>
      </vt:variant>
    </vt:vector>
  </HeadingPairs>
  <TitlesOfParts>
    <vt:vector size="76" baseType="lpstr">
      <vt:lpstr>Wingdings</vt:lpstr>
      <vt:lpstr>Monotype Sorts</vt:lpstr>
      <vt:lpstr>조선일보명조</vt:lpstr>
      <vt:lpstr>맑은 고딕</vt:lpstr>
      <vt:lpstr>Calibri</vt:lpstr>
      <vt:lpstr>Trebuchet MS</vt:lpstr>
      <vt:lpstr>나눔고딕</vt:lpstr>
      <vt:lpstr>Arial</vt:lpstr>
      <vt:lpstr>HY울릉도M</vt:lpstr>
      <vt:lpstr>Adobe 명조 Std M</vt:lpstr>
      <vt:lpstr>Tahoma</vt:lpstr>
      <vt:lpstr>굴림체</vt:lpstr>
      <vt:lpstr>나눔스퀘어 ExtraBold</vt:lpstr>
      <vt:lpstr>Office 테마</vt:lpstr>
      <vt:lpstr>PowerPoint 프레젠테이션</vt:lpstr>
      <vt:lpstr>PowerPoint 프레젠테이션</vt:lpstr>
      <vt:lpstr>조사 개요</vt:lpstr>
      <vt:lpstr>1. 조사 목적</vt:lpstr>
      <vt:lpstr>2. 조사 설계</vt:lpstr>
      <vt:lpstr>3. 조사 내용</vt:lpstr>
      <vt:lpstr>4. 응답자 특성</vt:lpstr>
      <vt:lpstr>4. 응답자 특성</vt:lpstr>
      <vt:lpstr>5. 지수 산출 Process</vt:lpstr>
      <vt:lpstr>5. 지수 산출 Process</vt:lpstr>
      <vt:lpstr> 주요 결과 요약</vt:lpstr>
      <vt:lpstr>1. 종합만족도</vt:lpstr>
      <vt:lpstr>1. 종합만족도</vt:lpstr>
      <vt:lpstr>1. 종합만족도</vt:lpstr>
      <vt:lpstr>1. 종합만족도</vt:lpstr>
      <vt:lpstr>2. 주요 만족도</vt:lpstr>
      <vt:lpstr>2. 주요 만족도</vt:lpstr>
      <vt:lpstr>2. 주요 만족도</vt:lpstr>
      <vt:lpstr>3. 차원 만족도 [국제대학교 인지도]</vt:lpstr>
      <vt:lpstr>3. 차원 만족도 [국제대학교 인지도]</vt:lpstr>
      <vt:lpstr>3. 차원 만족도 [국제대학교 인지도]</vt:lpstr>
      <vt:lpstr>3. 차원 만족도 [직원·현장실습생 자질 및 인성]</vt:lpstr>
      <vt:lpstr>3. 차원 만족도 [직원·현장실습생 자질 및 인성]</vt:lpstr>
      <vt:lpstr>3. 차원 만족도 [직원·현장실습생 자질 및 인성]</vt:lpstr>
      <vt:lpstr>3. 차원 만족도 [직원·현장실습생 자질 및 인성]</vt:lpstr>
      <vt:lpstr>3. 차원 만족도 [직원·현장실습생 자질 및 인성]</vt:lpstr>
      <vt:lpstr>3. 차원 만족도 [산학협력 만족도]</vt:lpstr>
      <vt:lpstr>3. 차원 만족도 [산학협력 만족도]</vt:lpstr>
      <vt:lpstr>3. 차원 만족도 [산학협력 만족도]</vt:lpstr>
      <vt:lpstr>3. 차원 만족도 [전반적 평가]</vt:lpstr>
      <vt:lpstr>3. 차원 만족도 [전반적 평가]</vt:lpstr>
      <vt:lpstr>3. 차원 만족도 [전반적 평가]</vt:lpstr>
      <vt:lpstr>Action Matrix 분석</vt:lpstr>
      <vt:lpstr>0. Action Matrix 분석 개요</vt:lpstr>
      <vt:lpstr>1. 전체 Action Matrix 분석</vt:lpstr>
      <vt:lpstr>2. 차원별 Action Matrix 분석</vt:lpstr>
      <vt:lpstr>2. 차원별 Action Matrix 분석</vt:lpstr>
      <vt:lpstr>2. 차원별 Action Matrix 분석</vt:lpstr>
      <vt:lpstr>전문대학교육 관련 인식</vt:lpstr>
      <vt:lpstr>1. 전문대학교육 관련 인식</vt:lpstr>
      <vt:lpstr>1. 전문대학교육 관련 인식</vt:lpstr>
      <vt:lpstr>1. 전문대학교육 관련 인식</vt:lpstr>
      <vt:lpstr>직원 채용 관련 의향</vt:lpstr>
      <vt:lpstr>1. 직원 채용 시, 주 이용 방법</vt:lpstr>
      <vt:lpstr>1. 직원 채용 시, 주 이용 방법</vt:lpstr>
      <vt:lpstr>1. 직원 채용 시, 주 이용 방법</vt:lpstr>
      <vt:lpstr>2. 직원 채용 시, 중요 고려 요소</vt:lpstr>
      <vt:lpstr>2. 직원 채용 시, 중요 고려 요소</vt:lpstr>
      <vt:lpstr>2. 직원 채용 시, 중요 고려 요소</vt:lpstr>
      <vt:lpstr>3. 국제대학교 출신 졸업생 채용 의향 및 이유</vt:lpstr>
      <vt:lpstr>3. 국제대학교 출신 졸업생 채용 의향 및 이유</vt:lpstr>
      <vt:lpstr>3. 국제대학교 출신 졸업생 채용 의향 및 이유</vt:lpstr>
      <vt:lpstr>4. 취업을 위한 준비사항</vt:lpstr>
      <vt:lpstr>4. 취업을 위한 준비사항</vt:lpstr>
      <vt:lpstr>4. 취업을 위한 준비사항</vt:lpstr>
      <vt:lpstr>결론 요약 및 제언</vt:lpstr>
      <vt:lpstr>결과 요약 및 제언</vt:lpstr>
      <vt:lpstr>결과 요약 및 제언</vt:lpstr>
      <vt:lpstr>결과 요약 및 제언</vt:lpstr>
      <vt:lpstr>결과 요약 및 제언</vt:lpstr>
      <vt:lpstr>결과 요약 및 제언 [세부 요소별 개선방안]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제안서</dc:title>
  <dc:creator>원가영</dc:creator>
  <cp:lastModifiedBy>원가영</cp:lastModifiedBy>
  <cp:revision>2191</cp:revision>
  <cp:lastPrinted>2016-07-08T01:51:26Z</cp:lastPrinted>
  <dcterms:created xsi:type="dcterms:W3CDTF">2015-04-01T00:25:52Z</dcterms:created>
  <dcterms:modified xsi:type="dcterms:W3CDTF">2019-01-09T07:18:43Z</dcterms:modified>
</cp:coreProperties>
</file>